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8"/>
  </p:notesMasterIdLst>
  <p:handoutMasterIdLst>
    <p:handoutMasterId r:id="rId19"/>
  </p:handoutMasterIdLst>
  <p:sldIdLst>
    <p:sldId id="256" r:id="rId5"/>
    <p:sldId id="282" r:id="rId6"/>
    <p:sldId id="480" r:id="rId7"/>
    <p:sldId id="482" r:id="rId8"/>
    <p:sldId id="509" r:id="rId9"/>
    <p:sldId id="488" r:id="rId10"/>
    <p:sldId id="483" r:id="rId11"/>
    <p:sldId id="510" r:id="rId12"/>
    <p:sldId id="511" r:id="rId13"/>
    <p:sldId id="486" r:id="rId14"/>
    <p:sldId id="484" r:id="rId15"/>
    <p:sldId id="485" r:id="rId16"/>
    <p:sldId id="490" r:id="rId17"/>
  </p:sldIdLst>
  <p:sldSz cx="12192000" cy="6858000"/>
  <p:notesSz cx="6858000" cy="9144000"/>
  <p:embeddedFontLst>
    <p:embeddedFont>
      <p:font typeface="Arial Black" panose="020B0604020202020204" pitchFamily="34" charset="0"/>
      <p:bold r:id="rId20"/>
    </p:embeddedFont>
    <p:embeddedFont>
      <p:font typeface="Franklin Gothic Book" panose="020B0503020102020204" pitchFamily="34" charset="0"/>
      <p:regular r:id="rId21"/>
      <p:italic r:id="rId22"/>
    </p:embeddedFont>
    <p:embeddedFont>
      <p:font typeface="Franklin Gothic Medium" panose="020B0603020102020204" pitchFamily="34" charset="0"/>
      <p:regular r:id="rId23"/>
      <p:italic r:id="rId24"/>
    </p:embeddedFont>
    <p:embeddedFont>
      <p:font typeface="Trajan Pro" panose="02020502050506020301" pitchFamily="18" charset="0"/>
      <p:regular r:id="rId25"/>
      <p:bold r:id="rId26"/>
    </p:embeddedFont>
    <p:embeddedFont>
      <p:font typeface="Trajan Pro 3" panose="02020502050506020301" pitchFamily="18" charset="0"/>
      <p:regular r:id="rId27"/>
      <p:bold r:id="rId28"/>
    </p:embeddedFont>
    <p:embeddedFont>
      <p:font typeface="Trajan Pro 3 Semibold" panose="02020502050506020301" pitchFamily="18"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40" userDrawn="1">
          <p15:clr>
            <a:srgbClr val="A4A3A4"/>
          </p15:clr>
        </p15:guide>
        <p15:guide id="3" pos="504" userDrawn="1">
          <p15:clr>
            <a:srgbClr val="A4A3A4"/>
          </p15:clr>
        </p15:guide>
        <p15:guide id="4" userDrawn="1">
          <p15:clr>
            <a:srgbClr val="A4A3A4"/>
          </p15:clr>
        </p15:guide>
        <p15:guide id="6" pos="7056" userDrawn="1">
          <p15:clr>
            <a:srgbClr val="A4A3A4"/>
          </p15:clr>
        </p15:guide>
        <p15:guide id="7" orient="horz" pos="1296" userDrawn="1">
          <p15:clr>
            <a:srgbClr val="A4A3A4"/>
          </p15:clr>
        </p15:guide>
        <p15:guide id="8" orient="horz" pos="29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11EDE3-2243-8FF5-2D2D-BA3B7123E6A2}" name="Nuria Mathog" initials="" userId="S::nmathog@securecommunitynetwork.org::885e33cc-c22e-4bbb-b669-56ed83a63f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E0E"/>
    <a:srgbClr val="F8E302"/>
    <a:srgbClr val="F2AD00"/>
    <a:srgbClr val="BCE0EE"/>
    <a:srgbClr val="FF621D"/>
    <a:srgbClr val="6CA0A9"/>
    <a:srgbClr val="9FD3DC"/>
    <a:srgbClr val="EEEEEF"/>
    <a:srgbClr val="D5D7D6"/>
    <a:srgbClr val="D0F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86"/>
    <p:restoredTop sz="74584"/>
  </p:normalViewPr>
  <p:slideViewPr>
    <p:cSldViewPr snapToGrid="0">
      <p:cViewPr varScale="1">
        <p:scale>
          <a:sx n="83" d="100"/>
          <a:sy n="83" d="100"/>
        </p:scale>
        <p:origin x="960" y="200"/>
      </p:cViewPr>
      <p:guideLst>
        <p:guide orient="horz" pos="2328"/>
        <p:guide pos="3840"/>
        <p:guide pos="504"/>
        <p:guide/>
        <p:guide pos="7056"/>
        <p:guide orient="horz" pos="1296"/>
        <p:guide orient="horz" pos="29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9AD082-787B-CD46-A562-A8B0B804D1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C1F44EC-1C04-6B42-8457-6E85FB2D41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AC783D-DE6C-6D48-A604-462874E685C9}" type="datetimeFigureOut">
              <a:rPr lang="en-US" smtClean="0"/>
              <a:t>6/26/25</a:t>
            </a:fld>
            <a:endParaRPr lang="en-US"/>
          </a:p>
        </p:txBody>
      </p:sp>
      <p:sp>
        <p:nvSpPr>
          <p:cNvPr id="4" name="Footer Placeholder 3">
            <a:extLst>
              <a:ext uri="{FF2B5EF4-FFF2-40B4-BE49-F238E27FC236}">
                <a16:creationId xmlns:a16="http://schemas.microsoft.com/office/drawing/2014/main" id="{91F49B64-74C0-D348-8DD5-7DDEF41CBB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9C1797D-2A5A-FA4B-B836-3927AE7B71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CABF25-B553-1140-A003-51718CB63FFF}" type="slidenum">
              <a:rPr lang="en-US" smtClean="0"/>
              <a:t>‹#›</a:t>
            </a:fld>
            <a:endParaRPr lang="en-US"/>
          </a:p>
        </p:txBody>
      </p:sp>
    </p:spTree>
    <p:extLst>
      <p:ext uri="{BB962C8B-B14F-4D97-AF65-F5344CB8AC3E}">
        <p14:creationId xmlns:p14="http://schemas.microsoft.com/office/powerpoint/2010/main" val="1637968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E0224-8E16-D644-BA4B-3030C5BD9096}" type="datetimeFigureOut">
              <a:rPr lang="en-US" smtClean="0"/>
              <a:t>6/26/25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DD3CB-D1CC-9447-9FF3-6405A34070DF}" type="slidenum">
              <a:rPr lang="en-US" smtClean="0"/>
              <a:t>‹#›</a:t>
            </a:fld>
            <a:endParaRPr lang="en-US"/>
          </a:p>
        </p:txBody>
      </p:sp>
    </p:spTree>
    <p:extLst>
      <p:ext uri="{BB962C8B-B14F-4D97-AF65-F5344CB8AC3E}">
        <p14:creationId xmlns:p14="http://schemas.microsoft.com/office/powerpoint/2010/main" val="274302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SCN's 10-minute weather safety series.  This program will provide safety guidance for specific weather events you may face and is available to you at your convenience.</a:t>
            </a:r>
          </a:p>
        </p:txBody>
      </p:sp>
      <p:sp>
        <p:nvSpPr>
          <p:cNvPr id="4" name="Slide Number Placeholder 3"/>
          <p:cNvSpPr>
            <a:spLocks noGrp="1"/>
          </p:cNvSpPr>
          <p:nvPr>
            <p:ph type="sldNum" sz="quarter" idx="5"/>
          </p:nvPr>
        </p:nvSpPr>
        <p:spPr/>
        <p:txBody>
          <a:bodyPr/>
          <a:lstStyle/>
          <a:p>
            <a:fld id="{F52DD3CB-D1CC-9447-9FF3-6405A34070DF}" type="slidenum">
              <a:rPr lang="en-US" smtClean="0"/>
              <a:t>1</a:t>
            </a:fld>
            <a:endParaRPr lang="en-US"/>
          </a:p>
        </p:txBody>
      </p:sp>
    </p:spTree>
    <p:extLst>
      <p:ext uri="{BB962C8B-B14F-4D97-AF65-F5344CB8AC3E}">
        <p14:creationId xmlns:p14="http://schemas.microsoft.com/office/powerpoint/2010/main" val="1472630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death of a child or pet in a hot car is a preventable death.  Simply rolling down the window a bit does little to change the temperature inside a car and will not prevent and over heating death.  Never leave a child or pet in a hot car alone for any amount of time.  </a:t>
            </a:r>
          </a:p>
          <a:p>
            <a:endParaRPr lang="en-US" dirty="0"/>
          </a:p>
          <a:p>
            <a:r>
              <a:rPr lang="en-US" dirty="0"/>
              <a:t>Always remember:  Park.  Look.  Lock</a:t>
            </a:r>
          </a:p>
          <a:p>
            <a:endParaRPr lang="en-US" dirty="0"/>
          </a:p>
        </p:txBody>
      </p:sp>
      <p:sp>
        <p:nvSpPr>
          <p:cNvPr id="4" name="Slide Number Placeholder 3"/>
          <p:cNvSpPr>
            <a:spLocks noGrp="1"/>
          </p:cNvSpPr>
          <p:nvPr>
            <p:ph type="sldNum" sz="quarter" idx="5"/>
          </p:nvPr>
        </p:nvSpPr>
        <p:spPr/>
        <p:txBody>
          <a:bodyPr/>
          <a:lstStyle/>
          <a:p>
            <a:fld id="{F52DD3CB-D1CC-9447-9FF3-6405A34070DF}" type="slidenum">
              <a:rPr lang="en-US" smtClean="0"/>
              <a:t>10</a:t>
            </a:fld>
            <a:endParaRPr lang="en-US"/>
          </a:p>
        </p:txBody>
      </p:sp>
    </p:spTree>
    <p:extLst>
      <p:ext uri="{BB962C8B-B14F-4D97-AF65-F5344CB8AC3E}">
        <p14:creationId xmlns:p14="http://schemas.microsoft.com/office/powerpoint/2010/main" val="255106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pets should never be left outside in the extreme heat.  They should always have access to fresh water and shade.  Some dogs will want to play and play and play outside in the heat, but sometimes we have to be the mean parents and bring them inside before they want to come in.  </a:t>
            </a:r>
          </a:p>
          <a:p>
            <a:endParaRPr lang="en-US" dirty="0"/>
          </a:p>
          <a:p>
            <a:r>
              <a:rPr lang="en-US" dirty="0"/>
              <a:t>If you are able to keep your dogs inside during the extreme heat, it is advisable to do so, taking them out only for short periods of time.</a:t>
            </a:r>
          </a:p>
          <a:p>
            <a:endParaRPr lang="en-US" dirty="0"/>
          </a:p>
          <a:p>
            <a:r>
              <a:rPr lang="en-US" dirty="0"/>
              <a:t>It is very important that you remain aware of the heat and their paw pads.  Cement and asphalt can easily burn their paw pads if you are not careful.  Test how hot the ground is by putting the back of your hand on the cement or roadway.  If it’s too hot for you, it’s too hot for them.  </a:t>
            </a:r>
          </a:p>
          <a:p>
            <a:endParaRPr lang="en-US" dirty="0"/>
          </a:p>
          <a:p>
            <a:r>
              <a:rPr lang="en-US" dirty="0"/>
              <a:t>And, as we stress for children, do not leave your pets in a car on a hot day.  PARK! LOOK! LOCK!</a:t>
            </a:r>
          </a:p>
        </p:txBody>
      </p:sp>
      <p:sp>
        <p:nvSpPr>
          <p:cNvPr id="4" name="Slide Number Placeholder 3"/>
          <p:cNvSpPr>
            <a:spLocks noGrp="1"/>
          </p:cNvSpPr>
          <p:nvPr>
            <p:ph type="sldNum" sz="quarter" idx="5"/>
          </p:nvPr>
        </p:nvSpPr>
        <p:spPr/>
        <p:txBody>
          <a:bodyPr/>
          <a:lstStyle/>
          <a:p>
            <a:fld id="{F52DD3CB-D1CC-9447-9FF3-6405A34070DF}" type="slidenum">
              <a:rPr lang="en-US" smtClean="0"/>
              <a:t>11</a:t>
            </a:fld>
            <a:endParaRPr lang="en-US"/>
          </a:p>
        </p:txBody>
      </p:sp>
    </p:spTree>
    <p:extLst>
      <p:ext uri="{BB962C8B-B14F-4D97-AF65-F5344CB8AC3E}">
        <p14:creationId xmlns:p14="http://schemas.microsoft.com/office/powerpoint/2010/main" val="215602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exercising outdoors, try to avoid doing so in the extreme heat or the middle of the day.  Staying hydrated is of utmost importance.  Drink water before, during and after you workout to avoid becoming dehydrated.</a:t>
            </a:r>
          </a:p>
          <a:p>
            <a:endParaRPr lang="en-US" dirty="0"/>
          </a:p>
          <a:p>
            <a:r>
              <a:rPr lang="en-US" dirty="0"/>
              <a:t>Protect yourself with a hat, sunscreen, and loose-fitting, light-colored clothing and don’t go full speed if you don’t have to. </a:t>
            </a:r>
          </a:p>
        </p:txBody>
      </p:sp>
      <p:sp>
        <p:nvSpPr>
          <p:cNvPr id="4" name="Slide Number Placeholder 3"/>
          <p:cNvSpPr>
            <a:spLocks noGrp="1"/>
          </p:cNvSpPr>
          <p:nvPr>
            <p:ph type="sldNum" sz="quarter" idx="5"/>
          </p:nvPr>
        </p:nvSpPr>
        <p:spPr/>
        <p:txBody>
          <a:bodyPr/>
          <a:lstStyle/>
          <a:p>
            <a:fld id="{F52DD3CB-D1CC-9447-9FF3-6405A34070DF}" type="slidenum">
              <a:rPr lang="en-US" smtClean="0"/>
              <a:t>12</a:t>
            </a:fld>
            <a:endParaRPr lang="en-US"/>
          </a:p>
        </p:txBody>
      </p:sp>
    </p:spTree>
    <p:extLst>
      <p:ext uri="{BB962C8B-B14F-4D97-AF65-F5344CB8AC3E}">
        <p14:creationId xmlns:p14="http://schemas.microsoft.com/office/powerpoint/2010/main" val="563254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all cases, you should endeavor to get your information from official sources.  These resources are just some of the many available to you.  Thank you for your time and for viewing this presentation.</a:t>
            </a:r>
          </a:p>
        </p:txBody>
      </p:sp>
      <p:sp>
        <p:nvSpPr>
          <p:cNvPr id="4" name="Slide Number Placeholder 3"/>
          <p:cNvSpPr>
            <a:spLocks noGrp="1"/>
          </p:cNvSpPr>
          <p:nvPr>
            <p:ph type="sldNum" sz="quarter" idx="5"/>
          </p:nvPr>
        </p:nvSpPr>
        <p:spPr/>
        <p:txBody>
          <a:bodyPr/>
          <a:lstStyle/>
          <a:p>
            <a:fld id="{F52DD3CB-D1CC-9447-9FF3-6405A34070DF}" type="slidenum">
              <a:rPr lang="en-US" smtClean="0"/>
              <a:t>13</a:t>
            </a:fld>
            <a:endParaRPr lang="en-US"/>
          </a:p>
        </p:txBody>
      </p:sp>
    </p:spTree>
    <p:extLst>
      <p:ext uri="{BB962C8B-B14F-4D97-AF65-F5344CB8AC3E}">
        <p14:creationId xmlns:p14="http://schemas.microsoft.com/office/powerpoint/2010/main" val="263469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focus on ways to stay safe during periods of extreme heat.</a:t>
            </a:r>
          </a:p>
        </p:txBody>
      </p:sp>
      <p:sp>
        <p:nvSpPr>
          <p:cNvPr id="4" name="Slide Number Placeholder 3"/>
          <p:cNvSpPr>
            <a:spLocks noGrp="1"/>
          </p:cNvSpPr>
          <p:nvPr>
            <p:ph type="sldNum" sz="quarter" idx="5"/>
          </p:nvPr>
        </p:nvSpPr>
        <p:spPr/>
        <p:txBody>
          <a:bodyPr/>
          <a:lstStyle/>
          <a:p>
            <a:fld id="{F52DD3CB-D1CC-9447-9FF3-6405A34070DF}" type="slidenum">
              <a:rPr lang="en-US" smtClean="0"/>
              <a:t>2</a:t>
            </a:fld>
            <a:endParaRPr lang="en-US"/>
          </a:p>
        </p:txBody>
      </p:sp>
    </p:spTree>
    <p:extLst>
      <p:ext uri="{BB962C8B-B14F-4D97-AF65-F5344CB8AC3E}">
        <p14:creationId xmlns:p14="http://schemas.microsoft.com/office/powerpoint/2010/main" val="205523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 for some of the terms we will be using are as follows:</a:t>
            </a:r>
          </a:p>
          <a:p>
            <a:endParaRPr lang="en-US" dirty="0"/>
          </a:p>
          <a:p>
            <a:r>
              <a:rPr lang="en-US" dirty="0"/>
              <a:t>An extreme heat watch is issued when conditions are favorable for an extreme heat event, but the timing is still uncertain.  It is also a good time to plan alternate activities to stay out of the heat.</a:t>
            </a:r>
          </a:p>
          <a:p>
            <a:endParaRPr lang="en-US" dirty="0"/>
          </a:p>
          <a:p>
            <a:r>
              <a:rPr lang="en-US" dirty="0"/>
              <a:t>An extreme heat warning is issued when dangerous heat conditions are expected or are already occurring.  Avoid outdoor activities and be sure to drink plenty of water and fluids.  </a:t>
            </a:r>
          </a:p>
          <a:p>
            <a:endParaRPr lang="en-US" dirty="0"/>
          </a:p>
          <a:p>
            <a:r>
              <a:rPr lang="en-US" dirty="0"/>
              <a:t>Humidity is the measure of water vapor in the air.  When humidity is high, the air is already saturated with water vapor, making it difficult for sweat to evaporate from your skin.  This reduces your body’s natural cooling mechanism, leading to a sensation of being hotter than the actual air temperature.  </a:t>
            </a:r>
          </a:p>
          <a:p>
            <a:endParaRPr lang="en-US" dirty="0"/>
          </a:p>
          <a:p>
            <a:r>
              <a:rPr lang="en-US" dirty="0"/>
              <a:t>The “feels like” temperature or “real feel” or “humidex” is a measurement of how temperature is perceived by the human body, factoring in the actual temperature and the relative humidity.  We will discuss this further in the presentation.</a:t>
            </a:r>
          </a:p>
        </p:txBody>
      </p:sp>
      <p:sp>
        <p:nvSpPr>
          <p:cNvPr id="4" name="Slide Number Placeholder 3"/>
          <p:cNvSpPr>
            <a:spLocks noGrp="1"/>
          </p:cNvSpPr>
          <p:nvPr>
            <p:ph type="sldNum" sz="quarter" idx="5"/>
          </p:nvPr>
        </p:nvSpPr>
        <p:spPr/>
        <p:txBody>
          <a:bodyPr/>
          <a:lstStyle/>
          <a:p>
            <a:fld id="{F52DD3CB-D1CC-9447-9FF3-6405A34070DF}" type="slidenum">
              <a:rPr lang="en-US" smtClean="0"/>
              <a:t>3</a:t>
            </a:fld>
            <a:endParaRPr lang="en-US"/>
          </a:p>
        </p:txBody>
      </p:sp>
    </p:spTree>
    <p:extLst>
      <p:ext uri="{BB962C8B-B14F-4D97-AF65-F5344CB8AC3E}">
        <p14:creationId xmlns:p14="http://schemas.microsoft.com/office/powerpoint/2010/main" val="13218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80808"/>
                </a:solidFill>
                <a:effectLst/>
                <a:latin typeface="mayo-sans"/>
              </a:rPr>
              <a:t>Heat exhaustion is a condition that happens when your body overheats.  Some of the symptoms of this include:</a:t>
            </a:r>
          </a:p>
          <a:p>
            <a:r>
              <a:rPr lang="en-US" b="0" i="0" u="none" strike="noStrike" dirty="0">
                <a:solidFill>
                  <a:srgbClr val="080808"/>
                </a:solidFill>
                <a:effectLst/>
                <a:latin typeface="mayo-sans"/>
              </a:rPr>
              <a:t>	heavy sweating</a:t>
            </a:r>
          </a:p>
          <a:p>
            <a:r>
              <a:rPr lang="en-US" b="0" i="0" u="none" strike="noStrike" dirty="0">
                <a:solidFill>
                  <a:srgbClr val="080808"/>
                </a:solidFill>
                <a:effectLst/>
                <a:latin typeface="mayo-sans"/>
              </a:rPr>
              <a:t>	faintness</a:t>
            </a:r>
          </a:p>
          <a:p>
            <a:r>
              <a:rPr lang="en-US" b="0" i="0" u="none" strike="noStrike" dirty="0">
                <a:solidFill>
                  <a:srgbClr val="080808"/>
                </a:solidFill>
                <a:effectLst/>
                <a:latin typeface="mayo-sans"/>
              </a:rPr>
              <a:t>	fatigue</a:t>
            </a:r>
          </a:p>
          <a:p>
            <a:r>
              <a:rPr lang="en-US" b="0" i="0" u="none" strike="noStrike" dirty="0">
                <a:solidFill>
                  <a:srgbClr val="080808"/>
                </a:solidFill>
                <a:effectLst/>
                <a:latin typeface="mayo-sans"/>
              </a:rPr>
              <a:t>	rapid pulse</a:t>
            </a:r>
          </a:p>
          <a:p>
            <a:r>
              <a:rPr lang="en-US" b="0" i="0" u="none" strike="noStrike" dirty="0">
                <a:solidFill>
                  <a:srgbClr val="080808"/>
                </a:solidFill>
                <a:effectLst/>
                <a:latin typeface="mayo-sans"/>
              </a:rPr>
              <a:t>	headache</a:t>
            </a:r>
          </a:p>
          <a:p>
            <a:endParaRPr lang="en-US" b="0" i="0" u="none" strike="noStrike" dirty="0">
              <a:solidFill>
                <a:srgbClr val="080808"/>
              </a:solidFill>
              <a:effectLst/>
              <a:latin typeface="mayo-sans"/>
            </a:endParaRPr>
          </a:p>
          <a:p>
            <a:r>
              <a:rPr lang="en-US" b="0" i="0" u="none" strike="noStrike" dirty="0">
                <a:solidFill>
                  <a:srgbClr val="080808"/>
                </a:solidFill>
                <a:effectLst/>
                <a:latin typeface="mayo-sans"/>
              </a:rPr>
              <a:t>Heatstroke is a condition caused by the body overheating. This usually happens because of exposure to high temperatures or physical activity in high temperatures for too long.</a:t>
            </a:r>
          </a:p>
          <a:p>
            <a:r>
              <a:rPr lang="en-US" b="0" i="0" u="none" strike="noStrike" dirty="0">
                <a:solidFill>
                  <a:srgbClr val="080808"/>
                </a:solidFill>
                <a:effectLst/>
                <a:latin typeface="mayo-sans"/>
              </a:rPr>
              <a:t>Symptoms of this include:</a:t>
            </a:r>
          </a:p>
          <a:p>
            <a:r>
              <a:rPr lang="en-US" b="0" i="0" u="none" strike="noStrike" dirty="0">
                <a:solidFill>
                  <a:srgbClr val="080808"/>
                </a:solidFill>
                <a:effectLst/>
                <a:latin typeface="mayo-sans"/>
              </a:rPr>
              <a:t>	high body temperature</a:t>
            </a:r>
          </a:p>
          <a:p>
            <a:r>
              <a:rPr lang="en-US" b="0" i="0" u="none" strike="noStrike" dirty="0">
                <a:solidFill>
                  <a:srgbClr val="080808"/>
                </a:solidFill>
                <a:effectLst/>
                <a:latin typeface="mayo-sans"/>
              </a:rPr>
              <a:t>	change in mental state or behavior</a:t>
            </a:r>
          </a:p>
          <a:p>
            <a:r>
              <a:rPr lang="en-US" b="0" i="0" u="none" strike="noStrike" dirty="0">
                <a:solidFill>
                  <a:srgbClr val="080808"/>
                </a:solidFill>
                <a:effectLst/>
                <a:latin typeface="mayo-sans"/>
              </a:rPr>
              <a:t>	nausea and vomiting</a:t>
            </a:r>
          </a:p>
          <a:p>
            <a:r>
              <a:rPr lang="en-US" b="0" i="0" u="none" strike="noStrike" dirty="0">
                <a:solidFill>
                  <a:srgbClr val="080808"/>
                </a:solidFill>
                <a:effectLst/>
                <a:latin typeface="mayo-sans"/>
              </a:rPr>
              <a:t>	flushed skin</a:t>
            </a:r>
          </a:p>
          <a:p>
            <a:r>
              <a:rPr lang="en-US" b="0" i="0" u="none" strike="noStrike" dirty="0">
                <a:solidFill>
                  <a:srgbClr val="080808"/>
                </a:solidFill>
                <a:effectLst/>
                <a:latin typeface="mayo-sans"/>
              </a:rPr>
              <a:t>	racking heart rate.</a:t>
            </a:r>
          </a:p>
          <a:p>
            <a:endParaRPr lang="en-US" b="0" i="0" u="none" strike="noStrike" dirty="0">
              <a:solidFill>
                <a:srgbClr val="080808"/>
              </a:solidFill>
              <a:effectLst/>
              <a:latin typeface="mayo-sans"/>
            </a:endParaRPr>
          </a:p>
          <a:p>
            <a:r>
              <a:rPr lang="en-US" b="0" i="0" u="none" strike="noStrike" dirty="0">
                <a:solidFill>
                  <a:srgbClr val="080808"/>
                </a:solidFill>
                <a:effectLst/>
                <a:latin typeface="mayo-sans"/>
              </a:rPr>
              <a:t>If you believe a person is experiencing heat stroke, immediately get the person out of the heat if you can, and call emergency services.</a:t>
            </a:r>
          </a:p>
          <a:p>
            <a:endParaRPr lang="en-US" b="0" i="0" u="none" strike="noStrike" dirty="0">
              <a:solidFill>
                <a:srgbClr val="080808"/>
              </a:solidFill>
              <a:effectLst/>
              <a:latin typeface="mayo-sans"/>
            </a:endParaRPr>
          </a:p>
          <a:p>
            <a:endParaRPr lang="en-US" dirty="0"/>
          </a:p>
        </p:txBody>
      </p:sp>
      <p:sp>
        <p:nvSpPr>
          <p:cNvPr id="4" name="Slide Number Placeholder 3"/>
          <p:cNvSpPr>
            <a:spLocks noGrp="1"/>
          </p:cNvSpPr>
          <p:nvPr>
            <p:ph type="sldNum" sz="quarter" idx="5"/>
          </p:nvPr>
        </p:nvSpPr>
        <p:spPr/>
        <p:txBody>
          <a:bodyPr/>
          <a:lstStyle/>
          <a:p>
            <a:fld id="{F52DD3CB-D1CC-9447-9FF3-6405A34070DF}" type="slidenum">
              <a:rPr lang="en-US" smtClean="0"/>
              <a:t>4</a:t>
            </a:fld>
            <a:endParaRPr lang="en-US"/>
          </a:p>
        </p:txBody>
      </p:sp>
    </p:spTree>
    <p:extLst>
      <p:ext uri="{BB962C8B-B14F-4D97-AF65-F5344CB8AC3E}">
        <p14:creationId xmlns:p14="http://schemas.microsoft.com/office/powerpoint/2010/main" val="265722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68DB0-F2A8-E63A-00B7-6906372BA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3899E-4B67-0FD1-9D5A-56244DD94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E3134-DD9C-6A60-1590-4702A93ABA6E}"/>
              </a:ext>
            </a:extLst>
          </p:cNvPr>
          <p:cNvSpPr>
            <a:spLocks noGrp="1"/>
          </p:cNvSpPr>
          <p:nvPr>
            <p:ph type="body" idx="1"/>
          </p:nvPr>
        </p:nvSpPr>
        <p:spPr/>
        <p:txBody>
          <a:bodyPr/>
          <a:lstStyle/>
          <a:p>
            <a:r>
              <a:rPr lang="en-US" b="0" i="0" u="none" strike="noStrike" dirty="0">
                <a:solidFill>
                  <a:srgbClr val="001D35"/>
                </a:solidFill>
                <a:effectLst/>
                <a:latin typeface="Google Sans"/>
              </a:rPr>
              <a:t>The Heat Index is a measure of how hot it feels when temperature and humidity are combined, essentially showing the "feels-like" temperature. It's calculated using a formula that incorporates both air temperature and relative humidity.  Because the moisture in the air is so much, it is harder for the body to regulate it’s temperature.  For instance, if the air temperature is 92, and the humidity is 70%, it will feel like 112 degrees.  </a:t>
            </a:r>
            <a:endParaRPr lang="en-US" dirty="0"/>
          </a:p>
        </p:txBody>
      </p:sp>
      <p:sp>
        <p:nvSpPr>
          <p:cNvPr id="4" name="Slide Number Placeholder 3">
            <a:extLst>
              <a:ext uri="{FF2B5EF4-FFF2-40B4-BE49-F238E27FC236}">
                <a16:creationId xmlns:a16="http://schemas.microsoft.com/office/drawing/2014/main" id="{F1FB95A7-1CFC-1C2A-13B1-D6661506A778}"/>
              </a:ext>
            </a:extLst>
          </p:cNvPr>
          <p:cNvSpPr>
            <a:spLocks noGrp="1"/>
          </p:cNvSpPr>
          <p:nvPr>
            <p:ph type="sldNum" sz="quarter" idx="5"/>
          </p:nvPr>
        </p:nvSpPr>
        <p:spPr/>
        <p:txBody>
          <a:bodyPr/>
          <a:lstStyle/>
          <a:p>
            <a:fld id="{F52DD3CB-D1CC-9447-9FF3-6405A34070DF}" type="slidenum">
              <a:rPr lang="en-US" smtClean="0"/>
              <a:t>5</a:t>
            </a:fld>
            <a:endParaRPr lang="en-US"/>
          </a:p>
        </p:txBody>
      </p:sp>
    </p:spTree>
    <p:extLst>
      <p:ext uri="{BB962C8B-B14F-4D97-AF65-F5344CB8AC3E}">
        <p14:creationId xmlns:p14="http://schemas.microsoft.com/office/powerpoint/2010/main" val="179345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heat wave is an unusually hot stretch of weather lasting days or even weeks.  There is no country-wide measurement of what constitutes a heat wave as regional variations are normal.  </a:t>
            </a:r>
          </a:p>
          <a:p>
            <a:endParaRPr lang="en-US" dirty="0"/>
          </a:p>
          <a:p>
            <a:r>
              <a:rPr lang="en-US" dirty="0"/>
              <a:t>Because there is no respite from the heat, the effects on the human body are cumulative:  in other words, the effects keep building without giving the body time to recover.  Some groups, such as the elderly, children, and those with medical issues are more at risk than others.</a:t>
            </a:r>
          </a:p>
          <a:p>
            <a:endParaRPr lang="en-US" dirty="0"/>
          </a:p>
          <a:p>
            <a:r>
              <a:rPr lang="en-US" dirty="0"/>
              <a:t>During a 1995 heat wave in Chicago, over 730 people died in a one-week period when temperatures reached 106 and heat indexes reached over 120 degrees</a:t>
            </a:r>
          </a:p>
        </p:txBody>
      </p:sp>
      <p:sp>
        <p:nvSpPr>
          <p:cNvPr id="4" name="Slide Number Placeholder 3"/>
          <p:cNvSpPr>
            <a:spLocks noGrp="1"/>
          </p:cNvSpPr>
          <p:nvPr>
            <p:ph type="sldNum" sz="quarter" idx="5"/>
          </p:nvPr>
        </p:nvSpPr>
        <p:spPr/>
        <p:txBody>
          <a:bodyPr/>
          <a:lstStyle/>
          <a:p>
            <a:fld id="{F52DD3CB-D1CC-9447-9FF3-6405A34070DF}" type="slidenum">
              <a:rPr lang="en-US" smtClean="0"/>
              <a:t>6</a:t>
            </a:fld>
            <a:endParaRPr lang="en-US"/>
          </a:p>
        </p:txBody>
      </p:sp>
    </p:spTree>
    <p:extLst>
      <p:ext uri="{BB962C8B-B14F-4D97-AF65-F5344CB8AC3E}">
        <p14:creationId xmlns:p14="http://schemas.microsoft.com/office/powerpoint/2010/main" val="58404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regular summer temperatures, it is important to take care of yourself a be aware of your surroundings.  </a:t>
            </a:r>
          </a:p>
          <a:p>
            <a:endParaRPr lang="en-US" dirty="0"/>
          </a:p>
          <a:p>
            <a:r>
              <a:rPr lang="en-US" dirty="0"/>
              <a:t>Outside workers, whether construction or other jobs requiring you to be exposed to heat for extended periods of time should take regular breaks and ensure you keep hydrated.  </a:t>
            </a:r>
          </a:p>
          <a:p>
            <a:endParaRPr lang="en-US" dirty="0"/>
          </a:p>
          <a:p>
            <a:r>
              <a:rPr lang="en-US" dirty="0"/>
              <a:t>In a vehicle, always look before you lock.  Look for infants, children, or pets that may inadvertently be left behind.  </a:t>
            </a:r>
          </a:p>
          <a:p>
            <a:endParaRPr lang="en-US" dirty="0"/>
          </a:p>
          <a:p>
            <a:r>
              <a:rPr lang="en-US" dirty="0"/>
              <a:t>Leave strenuous workouts for a cooler day or move them indoors.  In many cases, by the time you feel the effects of the heat, you are already in danger.</a:t>
            </a:r>
          </a:p>
          <a:p>
            <a:endParaRPr lang="en-US" dirty="0"/>
          </a:p>
          <a:p>
            <a:r>
              <a:rPr lang="en-US" dirty="0"/>
              <a:t>If you have elderly or infirm neighbors, check on them on the really hot days.  If you know a neighbor doesn’t have air conditioning, keep an eye on them and help them as much as you can to get into a cooler environment.</a:t>
            </a:r>
          </a:p>
        </p:txBody>
      </p:sp>
      <p:sp>
        <p:nvSpPr>
          <p:cNvPr id="4" name="Slide Number Placeholder 3"/>
          <p:cNvSpPr>
            <a:spLocks noGrp="1"/>
          </p:cNvSpPr>
          <p:nvPr>
            <p:ph type="sldNum" sz="quarter" idx="5"/>
          </p:nvPr>
        </p:nvSpPr>
        <p:spPr/>
        <p:txBody>
          <a:bodyPr/>
          <a:lstStyle/>
          <a:p>
            <a:fld id="{F52DD3CB-D1CC-9447-9FF3-6405A34070DF}" type="slidenum">
              <a:rPr lang="en-US" smtClean="0"/>
              <a:t>7</a:t>
            </a:fld>
            <a:endParaRPr lang="en-US"/>
          </a:p>
        </p:txBody>
      </p:sp>
    </p:spTree>
    <p:extLst>
      <p:ext uri="{BB962C8B-B14F-4D97-AF65-F5344CB8AC3E}">
        <p14:creationId xmlns:p14="http://schemas.microsoft.com/office/powerpoint/2010/main" val="49157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impacts of heat vary on differing populations.  </a:t>
            </a:r>
          </a:p>
          <a:p>
            <a:endParaRPr lang="en-US" dirty="0"/>
          </a:p>
          <a:p>
            <a:r>
              <a:rPr lang="en-US" dirty="0"/>
              <a:t>A pregnant woman should be careful not to become too overheated at anytime during her pregnancy.  Increased internal temperatures upwards of 102 degrees have been linked to birth defects and other pregnancy complications.</a:t>
            </a:r>
          </a:p>
          <a:p>
            <a:endParaRPr lang="en-US" dirty="0"/>
          </a:p>
          <a:p>
            <a:r>
              <a:rPr lang="en-US" dirty="0"/>
              <a:t>Newborns have a limited ability to regulate their body temperature and are more susceptible to overheating.  Generally speaking, many experts recommend parents refrain from taking babies outside for long periods of time if the heat index is greater than 90 degrees.</a:t>
            </a:r>
          </a:p>
          <a:p>
            <a:endParaRPr lang="en-US" dirty="0"/>
          </a:p>
          <a:p>
            <a:r>
              <a:rPr lang="en-US" dirty="0"/>
              <a:t>Children have a smaller body mass to surface area than adults, making them more vulnerable to heat-related issues.  Children are more likely to become dehydrated than adults because they can lose fluid more quickly.</a:t>
            </a:r>
          </a:p>
          <a:p>
            <a:endParaRPr lang="en-US" dirty="0"/>
          </a:p>
          <a:p>
            <a:r>
              <a:rPr lang="en-US" dirty="0"/>
              <a:t>The elderly are more prone to underlying health conditions that may worsen heat stress and change normal body responses to heat.  Additionally, they are more likely to take prescription medicines that affect the body’s ability to control its temperature or sweat.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2DD3CB-D1CC-9447-9FF3-6405A34070DF}" type="slidenum">
              <a:rPr lang="en-US" smtClean="0"/>
              <a:t>8</a:t>
            </a:fld>
            <a:endParaRPr lang="en-US"/>
          </a:p>
        </p:txBody>
      </p:sp>
    </p:spTree>
    <p:extLst>
      <p:ext uri="{BB962C8B-B14F-4D97-AF65-F5344CB8AC3E}">
        <p14:creationId xmlns:p14="http://schemas.microsoft.com/office/powerpoint/2010/main" val="4269690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ensure summer camp safety during hot weather, prioritize hydration, shade, and appropriate clothing.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Encourage frequent water breaks, schedule outdoor activities during cooler times,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Additionally, both leaders and campers should be aware of the signs of heat-related illnesses and leaders should have a plan for responding to them.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During hot weather, tents act like a greenhouse and become a storage area for heat, making getting back in the tent feel like you’re getting into a sauna.  Camp leaders should be aware of whether any campers have been inside a tent for long periods.  If possible, tents should be disassembled during the day.  This will prevent any accidental overheating situations and may even lengthen the lifespan of the tent.</a:t>
            </a:r>
            <a:endParaRPr lang="en-US" dirty="0"/>
          </a:p>
        </p:txBody>
      </p:sp>
      <p:sp>
        <p:nvSpPr>
          <p:cNvPr id="4" name="Slide Number Placeholder 3"/>
          <p:cNvSpPr>
            <a:spLocks noGrp="1"/>
          </p:cNvSpPr>
          <p:nvPr>
            <p:ph type="sldNum" sz="quarter" idx="5"/>
          </p:nvPr>
        </p:nvSpPr>
        <p:spPr/>
        <p:txBody>
          <a:bodyPr/>
          <a:lstStyle/>
          <a:p>
            <a:fld id="{F52DD3CB-D1CC-9447-9FF3-6405A34070DF}" type="slidenum">
              <a:rPr lang="en-US" smtClean="0"/>
              <a:t>9</a:t>
            </a:fld>
            <a:endParaRPr lang="en-US"/>
          </a:p>
        </p:txBody>
      </p:sp>
    </p:spTree>
    <p:extLst>
      <p:ext uri="{BB962C8B-B14F-4D97-AF65-F5344CB8AC3E}">
        <p14:creationId xmlns:p14="http://schemas.microsoft.com/office/powerpoint/2010/main" val="426442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284E25-F49B-414D-B847-2A634EF70A96}"/>
              </a:ext>
            </a:extLst>
          </p:cNvPr>
          <p:cNvSpPr txBox="1"/>
          <p:nvPr userDrawn="1"/>
        </p:nvSpPr>
        <p:spPr>
          <a:xfrm>
            <a:off x="2173325" y="916352"/>
            <a:ext cx="678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a:solidFill>
                  <a:schemeClr val="tx2"/>
                </a:solidFill>
                <a:latin typeface="Trajan Pro 3 Semibold" panose="02020502050503020301" pitchFamily="18" charset="0"/>
              </a:rPr>
              <a:t>SECURE COMMUNITY NETWORK</a:t>
            </a:r>
          </a:p>
        </p:txBody>
      </p:sp>
      <p:sp>
        <p:nvSpPr>
          <p:cNvPr id="8" name="Title 1">
            <a:extLst>
              <a:ext uri="{FF2B5EF4-FFF2-40B4-BE49-F238E27FC236}">
                <a16:creationId xmlns:a16="http://schemas.microsoft.com/office/drawing/2014/main" id="{E6FEA37A-8DD0-E243-9AFC-E35A1DCCEF8F}"/>
              </a:ext>
            </a:extLst>
          </p:cNvPr>
          <p:cNvSpPr>
            <a:spLocks noGrp="1"/>
          </p:cNvSpPr>
          <p:nvPr>
            <p:ph type="ctrTitle" hasCustomPrompt="1"/>
          </p:nvPr>
        </p:nvSpPr>
        <p:spPr>
          <a:xfrm>
            <a:off x="838200" y="2327182"/>
            <a:ext cx="7438292" cy="2326880"/>
          </a:xfrm>
        </p:spPr>
        <p:txBody>
          <a:bodyPr lIns="0" tIns="0" rIns="0" bIns="0" anchor="b">
            <a:normAutofit/>
          </a:bodyPr>
          <a:lstStyle>
            <a:lvl1pPr algn="l">
              <a:lnSpc>
                <a:spcPct val="100000"/>
              </a:lnSpc>
              <a:defRPr sz="5200" b="0" i="0">
                <a:solidFill>
                  <a:schemeClr val="tx2"/>
                </a:solidFill>
                <a:latin typeface="Trajan Pro 3" panose="02020502050503020301" pitchFamily="18" charset="0"/>
              </a:defRPr>
            </a:lvl1pPr>
          </a:lstStyle>
          <a:p>
            <a:r>
              <a:rPr lang="en-US"/>
              <a:t>INSERT TITLE HERE. </a:t>
            </a:r>
            <a:br>
              <a:rPr lang="en-US"/>
            </a:br>
            <a:r>
              <a:rPr lang="en-US"/>
              <a:t>HEADLINE WILL FILL BOTTOM UP.</a:t>
            </a:r>
          </a:p>
        </p:txBody>
      </p:sp>
      <p:pic>
        <p:nvPicPr>
          <p:cNvPr id="9" name="Picture 8">
            <a:extLst>
              <a:ext uri="{FF2B5EF4-FFF2-40B4-BE49-F238E27FC236}">
                <a16:creationId xmlns:a16="http://schemas.microsoft.com/office/drawing/2014/main" id="{2772F0D9-1B57-FD41-94CB-C851BCB026E5}"/>
              </a:ext>
            </a:extLst>
          </p:cNvPr>
          <p:cNvPicPr>
            <a:picLocks noChangeAspect="1"/>
          </p:cNvPicPr>
          <p:nvPr userDrawn="1"/>
        </p:nvPicPr>
        <p:blipFill>
          <a:blip r:embed="rId3"/>
          <a:stretch>
            <a:fillRect/>
          </a:stretch>
        </p:blipFill>
        <p:spPr>
          <a:xfrm>
            <a:off x="7900951" y="430387"/>
            <a:ext cx="5558447" cy="5558447"/>
          </a:xfrm>
          <a:prstGeom prst="rect">
            <a:avLst/>
          </a:prstGeom>
        </p:spPr>
      </p:pic>
      <p:sp>
        <p:nvSpPr>
          <p:cNvPr id="15" name="Rectangle 14">
            <a:extLst>
              <a:ext uri="{FF2B5EF4-FFF2-40B4-BE49-F238E27FC236}">
                <a16:creationId xmlns:a16="http://schemas.microsoft.com/office/drawing/2014/main" id="{9AA96195-B22E-684D-AB90-9F5A63F534BC}"/>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09CE7C5-9CDD-6046-ABC1-7DD6502C1A30}"/>
              </a:ext>
            </a:extLst>
          </p:cNvPr>
          <p:cNvPicPr>
            <a:picLocks noChangeAspect="1"/>
          </p:cNvPicPr>
          <p:nvPr userDrawn="1"/>
        </p:nvPicPr>
        <p:blipFill>
          <a:blip r:embed="rId4"/>
          <a:srcRect/>
          <a:stretch/>
        </p:blipFill>
        <p:spPr>
          <a:xfrm>
            <a:off x="605726" y="332608"/>
            <a:ext cx="1567599" cy="1567599"/>
          </a:xfrm>
          <a:prstGeom prst="rect">
            <a:avLst/>
          </a:prstGeom>
        </p:spPr>
      </p:pic>
      <p:sp>
        <p:nvSpPr>
          <p:cNvPr id="18" name="Subtitle 2">
            <a:extLst>
              <a:ext uri="{FF2B5EF4-FFF2-40B4-BE49-F238E27FC236}">
                <a16:creationId xmlns:a16="http://schemas.microsoft.com/office/drawing/2014/main" id="{F2FAE10F-57CA-CF44-A9D3-7E39D255E6FB}"/>
              </a:ext>
            </a:extLst>
          </p:cNvPr>
          <p:cNvSpPr>
            <a:spLocks noGrp="1"/>
          </p:cNvSpPr>
          <p:nvPr>
            <p:ph type="subTitle" idx="1" hasCustomPrompt="1"/>
          </p:nvPr>
        </p:nvSpPr>
        <p:spPr>
          <a:xfrm>
            <a:off x="878840" y="5343301"/>
            <a:ext cx="9020908" cy="1069374"/>
          </a:xfrm>
        </p:spPr>
        <p:txBody>
          <a:bodyPr lIns="0" tIns="0" rIns="0" bIns="0"/>
          <a:lstStyle>
            <a:lvl1pPr marL="0" indent="0" algn="l">
              <a:lnSpc>
                <a:spcPts val="2900"/>
              </a:lnSpc>
              <a:buNone/>
              <a:defRPr sz="2400" b="1" i="0">
                <a:solidFill>
                  <a:schemeClr val="tx2"/>
                </a:solidFill>
                <a:latin typeface="Franklin Gothic Medium" panose="020B0603020102020204" pitchFamily="34" charset="0"/>
                <a:ea typeface="Roboto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Subheads always in all caps, and if they go to two lines long please try to avoid going further than that</a:t>
            </a:r>
          </a:p>
        </p:txBody>
      </p:sp>
      <p:cxnSp>
        <p:nvCxnSpPr>
          <p:cNvPr id="19" name="Straight Connector 18">
            <a:extLst>
              <a:ext uri="{FF2B5EF4-FFF2-40B4-BE49-F238E27FC236}">
                <a16:creationId xmlns:a16="http://schemas.microsoft.com/office/drawing/2014/main" id="{759BB9BF-AF77-9F4B-8134-44E16D7B5C00}"/>
              </a:ext>
            </a:extLst>
          </p:cNvPr>
          <p:cNvCxnSpPr>
            <a:cxnSpLocks/>
          </p:cNvCxnSpPr>
          <p:nvPr userDrawn="1"/>
        </p:nvCxnSpPr>
        <p:spPr>
          <a:xfrm>
            <a:off x="838200" y="5012005"/>
            <a:ext cx="88685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68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ue 3">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93B09-7955-9845-99E6-46CEAD8B1703}"/>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6DD2DB-1C38-BA4D-A5E9-885696CE4C2C}"/>
              </a:ext>
            </a:extLst>
          </p:cNvPr>
          <p:cNvSpPr/>
          <p:nvPr userDrawn="1"/>
        </p:nvSpPr>
        <p:spPr>
          <a:xfrm>
            <a:off x="0" y="1"/>
            <a:ext cx="12192000" cy="15258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E6FC-1B3F-AA43-8256-7687998116E0}"/>
              </a:ext>
            </a:extLst>
          </p:cNvPr>
          <p:cNvSpPr>
            <a:spLocks noGrp="1"/>
          </p:cNvSpPr>
          <p:nvPr>
            <p:ph type="title" hasCustomPrompt="1"/>
          </p:nvPr>
        </p:nvSpPr>
        <p:spPr>
          <a:xfrm>
            <a:off x="822960" y="382890"/>
            <a:ext cx="10607040" cy="1143000"/>
          </a:xfrm>
        </p:spPr>
        <p:txBody>
          <a:bodyPr tIns="45720" anchor="ctr">
            <a:normAutofit/>
          </a:bodyPr>
          <a:lstStyle>
            <a:lvl1pPr>
              <a:lnSpc>
                <a:spcPct val="100000"/>
              </a:lnSpc>
              <a:defRPr sz="2800" b="1" i="0">
                <a:solidFill>
                  <a:schemeClr val="bg1"/>
                </a:solidFill>
                <a:latin typeface="Trajan Pro 3" panose="02020502050503020301" pitchFamily="18" charset="0"/>
              </a:defRPr>
            </a:lvl1pPr>
          </a:lstStyle>
          <a:p>
            <a:r>
              <a:rPr lang="en-US"/>
              <a:t>USE THIS SLIDE FOR LONG COPY SLIDES</a:t>
            </a:r>
            <a:br>
              <a:rPr lang="en-US"/>
            </a:br>
            <a:r>
              <a:rPr lang="en-US"/>
              <a:t>REMEMBER HEADLINE IS ALWAYS ALL CAP</a:t>
            </a:r>
          </a:p>
        </p:txBody>
      </p:sp>
      <p:sp>
        <p:nvSpPr>
          <p:cNvPr id="9" name="Rectangle 8">
            <a:extLst>
              <a:ext uri="{FF2B5EF4-FFF2-40B4-BE49-F238E27FC236}">
                <a16:creationId xmlns:a16="http://schemas.microsoft.com/office/drawing/2014/main" id="{6C43098F-0976-DA47-9F1F-A90345B72576}"/>
              </a:ext>
            </a:extLst>
          </p:cNvPr>
          <p:cNvSpPr/>
          <p:nvPr userDrawn="1"/>
        </p:nvSpPr>
        <p:spPr>
          <a:xfrm>
            <a:off x="0" y="0"/>
            <a:ext cx="12192000" cy="135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4930B45-532C-FF48-B0A6-451B304A9D36}"/>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192157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C6B92-FB62-1C48-A434-B6CDE9D8227E}"/>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B0802EC-7D4D-824B-90AC-E33ABE1B7917}"/>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97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92E18AE-19E5-1243-B8A9-E59FE0F64A59}"/>
              </a:ext>
            </a:extLst>
          </p:cNvPr>
          <p:cNvSpPr/>
          <p:nvPr userDrawn="1"/>
        </p:nvSpPr>
        <p:spPr>
          <a:xfrm>
            <a:off x="91440" y="1005840"/>
            <a:ext cx="1282700" cy="1320800"/>
          </a:xfrm>
          <a:prstGeom prst="roundRect">
            <a:avLst/>
          </a:prstGeom>
          <a:solidFill>
            <a:schemeClr val="bg1"/>
          </a:solidFill>
          <a:ln>
            <a:noFill/>
          </a:ln>
          <a:effectLst>
            <a:softEdge rad="190500"/>
          </a:effectLst>
          <a:scene3d>
            <a:camera prst="orthographicFront"/>
            <a:lightRig rig="soft" dir="t"/>
          </a:scene3d>
          <a:sp3d prstMaterial="dkEdge">
            <a:bevelT w="254000" h="190500"/>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a:extLst>
              <a:ext uri="{FF2B5EF4-FFF2-40B4-BE49-F238E27FC236}">
                <a16:creationId xmlns:a16="http://schemas.microsoft.com/office/drawing/2014/main" id="{7FF77E4F-E57B-214B-9EDC-0E6C1C4A8617}"/>
              </a:ext>
            </a:extLst>
          </p:cNvPr>
          <p:cNvSpPr>
            <a:spLocks noGrp="1"/>
          </p:cNvSpPr>
          <p:nvPr>
            <p:ph type="title" hasCustomPrompt="1"/>
          </p:nvPr>
        </p:nvSpPr>
        <p:spPr>
          <a:xfrm>
            <a:off x="3520440" y="0"/>
            <a:ext cx="7772400" cy="914400"/>
          </a:xfrm>
        </p:spPr>
        <p:txBody>
          <a:bodyPr anchor="b"/>
          <a:lstStyle>
            <a:lvl1pPr algn="l">
              <a:defRPr/>
            </a:lvl1pPr>
          </a:lstStyle>
          <a:p>
            <a:r>
              <a:rPr lang="en-US"/>
              <a:t>Activity </a:t>
            </a:r>
          </a:p>
        </p:txBody>
      </p:sp>
      <p:pic>
        <p:nvPicPr>
          <p:cNvPr id="6" name="Graphic 5" descr="Head with Gears">
            <a:extLst>
              <a:ext uri="{FF2B5EF4-FFF2-40B4-BE49-F238E27FC236}">
                <a16:creationId xmlns:a16="http://schemas.microsoft.com/office/drawing/2014/main" id="{5BFF0BF6-3556-0440-A977-C2FE7BCBE7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0434" y="1103884"/>
            <a:ext cx="1124712" cy="1124712"/>
          </a:xfrm>
          <a:prstGeom prst="rect">
            <a:avLst/>
          </a:prstGeom>
        </p:spPr>
      </p:pic>
      <p:sp>
        <p:nvSpPr>
          <p:cNvPr id="10" name="Content Placeholder 2">
            <a:extLst>
              <a:ext uri="{FF2B5EF4-FFF2-40B4-BE49-F238E27FC236}">
                <a16:creationId xmlns:a16="http://schemas.microsoft.com/office/drawing/2014/main" id="{05BC0965-D5B5-8C48-8DC6-71733A06B3A9}"/>
              </a:ext>
            </a:extLst>
          </p:cNvPr>
          <p:cNvSpPr>
            <a:spLocks noGrp="1"/>
          </p:cNvSpPr>
          <p:nvPr>
            <p:ph idx="1" hasCustomPrompt="1"/>
          </p:nvPr>
        </p:nvSpPr>
        <p:spPr>
          <a:xfrm>
            <a:off x="1600200" y="1188720"/>
            <a:ext cx="9784080" cy="5029200"/>
          </a:xfrm>
          <a:prstGeom prst="rect">
            <a:avLst/>
          </a:prstGeom>
        </p:spPr>
        <p:txBody>
          <a:bodyPr/>
          <a:lstStyle>
            <a:lvl3pPr marL="914320" indent="0" algn="l">
              <a:buNone/>
              <a:defRPr b="0" i="0"/>
            </a:lvl3pPr>
          </a:lstStyle>
          <a:p>
            <a:pPr lvl="2"/>
            <a:r>
              <a:rPr lang="en-US"/>
              <a:t>Insert activity instructions</a:t>
            </a:r>
          </a:p>
        </p:txBody>
      </p:sp>
      <p:cxnSp>
        <p:nvCxnSpPr>
          <p:cNvPr id="11" name="Straight Connector 10">
            <a:extLst>
              <a:ext uri="{FF2B5EF4-FFF2-40B4-BE49-F238E27FC236}">
                <a16:creationId xmlns:a16="http://schemas.microsoft.com/office/drawing/2014/main" id="{87335F64-FC94-4B4F-BF33-C0B31399F734}"/>
              </a:ext>
            </a:extLst>
          </p:cNvPr>
          <p:cNvCxnSpPr>
            <a:cxnSpLocks/>
          </p:cNvCxnSpPr>
          <p:nvPr userDrawn="1"/>
        </p:nvCxnSpPr>
        <p:spPr>
          <a:xfrm>
            <a:off x="3517900" y="-18288"/>
            <a:ext cx="0" cy="932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4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Pictur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1026405"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lide Number Placeholder 5">
            <a:extLst>
              <a:ext uri="{FF2B5EF4-FFF2-40B4-BE49-F238E27FC236}">
                <a16:creationId xmlns:a16="http://schemas.microsoft.com/office/drawing/2014/main" id="{31521C34-CD80-6F4E-8B4E-AFF6CE3E9AB6}"/>
              </a:ext>
            </a:extLst>
          </p:cNvPr>
          <p:cNvSpPr>
            <a:spLocks noGrp="1"/>
          </p:cNvSpPr>
          <p:nvPr>
            <p:ph type="sldNum" sz="quarter" idx="4"/>
          </p:nvPr>
        </p:nvSpPr>
        <p:spPr>
          <a:xfrm>
            <a:off x="11492613" y="6400804"/>
            <a:ext cx="673101" cy="365125"/>
          </a:xfrm>
          <a:prstGeom prst="rect">
            <a:avLst/>
          </a:prstGeom>
        </p:spPr>
        <p:txBody>
          <a:bodyPr vert="horz" lIns="91440" tIns="45720" rIns="91440" bIns="45720" rtlCol="0" anchor="ctr"/>
          <a:lstStyle>
            <a:lvl1pPr algn="ctr">
              <a:defRPr sz="1200" b="1">
                <a:solidFill>
                  <a:schemeClr val="bg1"/>
                </a:solidFill>
                <a:latin typeface="Franklin Gothic Medium" panose="020B0603020102020204" pitchFamily="34" charset="0"/>
              </a:defRPr>
            </a:lvl1pPr>
          </a:lstStyle>
          <a:p>
            <a:fld id="{E4466FD0-61EF-F94F-A518-49AB5E618F7A}" type="slidenum">
              <a:rPr lang="en-US" smtClean="0"/>
              <a:pPr/>
              <a:t>‹#›</a:t>
            </a:fld>
            <a:endParaRPr lang="en-US"/>
          </a:p>
        </p:txBody>
      </p:sp>
    </p:spTree>
    <p:extLst>
      <p:ext uri="{BB962C8B-B14F-4D97-AF65-F5344CB8AC3E}">
        <p14:creationId xmlns:p14="http://schemas.microsoft.com/office/powerpoint/2010/main" val="305636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644C-8983-CB40-82B2-406D41F0226A}"/>
              </a:ext>
            </a:extLst>
          </p:cNvPr>
          <p:cNvSpPr>
            <a:spLocks noGrp="1"/>
          </p:cNvSpPr>
          <p:nvPr>
            <p:ph type="title"/>
          </p:nvPr>
        </p:nvSpPr>
        <p:spPr>
          <a:xfrm>
            <a:off x="3520440" y="0"/>
            <a:ext cx="7772400" cy="914400"/>
          </a:xfrm>
        </p:spPr>
        <p:txBody>
          <a:bodyPr anchor="b"/>
          <a:lstStyle>
            <a:lvl1pPr algn="l">
              <a:defRPr/>
            </a:lvl1pPr>
          </a:lstStyle>
          <a:p>
            <a:r>
              <a:rPr lang="en-US"/>
              <a:t>Click to edit Master title style</a:t>
            </a:r>
          </a:p>
        </p:txBody>
      </p:sp>
      <p:sp>
        <p:nvSpPr>
          <p:cNvPr id="7" name="Footer Placeholder 4">
            <a:extLst>
              <a:ext uri="{FF2B5EF4-FFF2-40B4-BE49-F238E27FC236}">
                <a16:creationId xmlns:a16="http://schemas.microsoft.com/office/drawing/2014/main" id="{C2FE528D-B61D-7547-947E-AB4219AA59BC}"/>
              </a:ext>
            </a:extLst>
          </p:cNvPr>
          <p:cNvSpPr>
            <a:spLocks noGrp="1"/>
          </p:cNvSpPr>
          <p:nvPr>
            <p:ph type="ftr" sz="quarter" idx="3"/>
          </p:nvPr>
        </p:nvSpPr>
        <p:spPr>
          <a:xfrm>
            <a:off x="2420734" y="6400804"/>
            <a:ext cx="7350539" cy="365125"/>
          </a:xfrm>
          <a:prstGeom prst="rect">
            <a:avLst/>
          </a:prstGeom>
        </p:spPr>
        <p:txBody>
          <a:bodyPr vert="horz" lIns="91440" tIns="45720" rIns="91440" bIns="45720" rtlCol="0" anchor="ctr"/>
          <a:lstStyle>
            <a:lvl1pPr algn="ctr">
              <a:defRPr sz="1200" b="1">
                <a:solidFill>
                  <a:schemeClr val="bg1"/>
                </a:solidFill>
                <a:latin typeface="Franklin Gothic Medium" panose="020B0603020102020204" pitchFamily="34" charset="0"/>
              </a:defRPr>
            </a:lvl1pPr>
          </a:lstStyle>
          <a:p>
            <a:endParaRPr lang="en-US"/>
          </a:p>
        </p:txBody>
      </p:sp>
      <p:cxnSp>
        <p:nvCxnSpPr>
          <p:cNvPr id="8" name="Straight Connector 7">
            <a:extLst>
              <a:ext uri="{FF2B5EF4-FFF2-40B4-BE49-F238E27FC236}">
                <a16:creationId xmlns:a16="http://schemas.microsoft.com/office/drawing/2014/main" id="{E7808407-B820-0440-B74D-85EC39C41AF1}"/>
              </a:ext>
            </a:extLst>
          </p:cNvPr>
          <p:cNvCxnSpPr>
            <a:cxnSpLocks/>
          </p:cNvCxnSpPr>
          <p:nvPr userDrawn="1"/>
        </p:nvCxnSpPr>
        <p:spPr>
          <a:xfrm>
            <a:off x="3517900" y="-18288"/>
            <a:ext cx="0" cy="932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046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026405" y="634233"/>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lt1"/>
              </a:buClr>
              <a:buFont typeface="Arial Black"/>
              <a:buNone/>
              <a:defRPr sz="7200" b="0" i="0" u="none" strike="noStrike" cap="none">
                <a:solidFill>
                  <a:schemeClr val="lt1"/>
                </a:solidFill>
                <a:latin typeface="Arial Black"/>
                <a:ea typeface="Arial Black"/>
                <a:cs typeface="Arial Black"/>
                <a:sym typeface="Arial Black"/>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609600" y="1600201"/>
            <a:ext cx="5384800" cy="4525963"/>
          </a:xfrm>
          <a:prstGeom prst="rect">
            <a:avLst/>
          </a:prstGeom>
          <a:noFill/>
          <a:ln>
            <a:noFill/>
          </a:ln>
        </p:spPr>
        <p:txBody>
          <a:bodyPr wrap="square" lIns="91425" tIns="91425" rIns="91425" bIns="91425" anchor="t" anchorCtr="0"/>
          <a:lstStyle>
            <a:lvl1pPr marL="228600" marR="0" lvl="0" indent="8445" algn="l" rtl="0">
              <a:lnSpc>
                <a:spcPct val="80000"/>
              </a:lnSpc>
              <a:spcBef>
                <a:spcPts val="0"/>
              </a:spcBef>
              <a:buClr>
                <a:schemeClr val="lt1"/>
              </a:buClr>
              <a:buSzPct val="100891"/>
              <a:buFont typeface="Arial"/>
              <a:buChar char="•"/>
              <a:defRPr sz="3733" b="0" i="0" u="none" strike="noStrike" cap="none">
                <a:solidFill>
                  <a:schemeClr val="lt1"/>
                </a:solidFill>
                <a:latin typeface="Arial Black"/>
                <a:ea typeface="Arial Black"/>
                <a:cs typeface="Arial Black"/>
                <a:sym typeface="Arial Black"/>
              </a:defRPr>
            </a:lvl1pPr>
            <a:lvl2pPr marL="685800" marR="0" lvl="1" indent="-25400" algn="l" rtl="0">
              <a:lnSpc>
                <a:spcPct val="80000"/>
              </a:lnSpc>
              <a:spcBef>
                <a:spcPts val="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2pPr>
            <a:lvl3pPr marL="1143000" marR="0" lvl="2" indent="-59245" algn="l" rtl="0">
              <a:lnSpc>
                <a:spcPct val="90000"/>
              </a:lnSpc>
              <a:spcBef>
                <a:spcPts val="50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3pPr>
            <a:lvl4pPr marL="1600200" marR="0" lvl="3"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4pPr>
            <a:lvl5pPr marL="2057400" marR="0" lvl="4"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5pPr>
            <a:lvl6pPr marL="2514600" marR="0" lvl="5"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2971800" marR="0" lvl="6"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3429000" marR="0" lvl="7"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3886200" marR="0" lvl="8"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6197600" y="1600201"/>
            <a:ext cx="5384800" cy="4525963"/>
          </a:xfrm>
          <a:prstGeom prst="rect">
            <a:avLst/>
          </a:prstGeom>
          <a:noFill/>
          <a:ln>
            <a:noFill/>
          </a:ln>
        </p:spPr>
        <p:txBody>
          <a:bodyPr wrap="square" lIns="91425" tIns="91425" rIns="91425" bIns="91425" anchor="t" anchorCtr="0"/>
          <a:lstStyle>
            <a:lvl1pPr marL="228600" marR="0" lvl="0" indent="8445" algn="l" rtl="0">
              <a:lnSpc>
                <a:spcPct val="80000"/>
              </a:lnSpc>
              <a:spcBef>
                <a:spcPts val="0"/>
              </a:spcBef>
              <a:buClr>
                <a:schemeClr val="lt1"/>
              </a:buClr>
              <a:buSzPct val="100891"/>
              <a:buFont typeface="Arial"/>
              <a:buChar char="•"/>
              <a:defRPr sz="3733" b="0" i="0" u="none" strike="noStrike" cap="none">
                <a:solidFill>
                  <a:schemeClr val="lt1"/>
                </a:solidFill>
                <a:latin typeface="Arial Black"/>
                <a:ea typeface="Arial Black"/>
                <a:cs typeface="Arial Black"/>
                <a:sym typeface="Arial Black"/>
              </a:defRPr>
            </a:lvl1pPr>
            <a:lvl2pPr marL="685800" marR="0" lvl="1" indent="-25400" algn="l" rtl="0">
              <a:lnSpc>
                <a:spcPct val="80000"/>
              </a:lnSpc>
              <a:spcBef>
                <a:spcPts val="0"/>
              </a:spcBef>
              <a:buClr>
                <a:schemeClr val="lt1"/>
              </a:buClr>
              <a:buSzPct val="100000"/>
              <a:buFont typeface="Arial"/>
              <a:buChar char="•"/>
              <a:defRPr sz="3200" b="0" i="0" u="none" strike="noStrike" cap="none">
                <a:solidFill>
                  <a:schemeClr val="lt1"/>
                </a:solidFill>
                <a:latin typeface="Arial Black"/>
                <a:ea typeface="Arial Black"/>
                <a:cs typeface="Arial Black"/>
                <a:sym typeface="Arial Black"/>
              </a:defRPr>
            </a:lvl2pPr>
            <a:lvl3pPr marL="1143000" marR="0" lvl="2" indent="-59245" algn="l" rtl="0">
              <a:lnSpc>
                <a:spcPct val="90000"/>
              </a:lnSpc>
              <a:spcBef>
                <a:spcPts val="500"/>
              </a:spcBef>
              <a:buClr>
                <a:schemeClr val="lt1"/>
              </a:buClr>
              <a:buSzPct val="98777"/>
              <a:buFont typeface="Arial"/>
              <a:buChar char="•"/>
              <a:defRPr sz="2667" b="0" i="0" u="none" strike="noStrike" cap="none">
                <a:solidFill>
                  <a:schemeClr val="lt1"/>
                </a:solidFill>
                <a:latin typeface="Arial Black"/>
                <a:ea typeface="Arial Black"/>
                <a:cs typeface="Arial Black"/>
                <a:sym typeface="Arial Black"/>
              </a:defRPr>
            </a:lvl3pPr>
            <a:lvl4pPr marL="1600200" marR="0" lvl="3"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4pPr>
            <a:lvl5pPr marL="2057400" marR="0" lvl="4" indent="-76200" algn="l" rtl="0">
              <a:lnSpc>
                <a:spcPct val="90000"/>
              </a:lnSpc>
              <a:spcBef>
                <a:spcPts val="500"/>
              </a:spcBef>
              <a:buClr>
                <a:schemeClr val="lt1"/>
              </a:buClr>
              <a:buSzPct val="100000"/>
              <a:buFont typeface="Arial"/>
              <a:buChar char="•"/>
              <a:defRPr sz="2400" b="0" i="0" u="none" strike="noStrike" cap="none">
                <a:solidFill>
                  <a:schemeClr val="lt1"/>
                </a:solidFill>
                <a:latin typeface="Arial Black"/>
                <a:ea typeface="Arial Black"/>
                <a:cs typeface="Arial Black"/>
                <a:sym typeface="Arial Black"/>
              </a:defRPr>
            </a:lvl5pPr>
            <a:lvl6pPr marL="2514600" marR="0" lvl="5"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2971800" marR="0" lvl="6"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3429000" marR="0" lvl="7"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3886200" marR="0" lvl="8"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 name="Slide Number Placeholder 5">
            <a:extLst>
              <a:ext uri="{FF2B5EF4-FFF2-40B4-BE49-F238E27FC236}">
                <a16:creationId xmlns:a16="http://schemas.microsoft.com/office/drawing/2014/main" id="{4069896C-FA48-B94B-8EB0-436C8705C592}"/>
              </a:ext>
            </a:extLst>
          </p:cNvPr>
          <p:cNvSpPr>
            <a:spLocks noGrp="1"/>
          </p:cNvSpPr>
          <p:nvPr>
            <p:ph type="sldNum" sz="quarter" idx="4"/>
          </p:nvPr>
        </p:nvSpPr>
        <p:spPr>
          <a:xfrm>
            <a:off x="11492613" y="6400804"/>
            <a:ext cx="673101" cy="365125"/>
          </a:xfrm>
          <a:prstGeom prst="rect">
            <a:avLst/>
          </a:prstGeom>
        </p:spPr>
        <p:txBody>
          <a:bodyPr vert="horz" lIns="91440" tIns="45720" rIns="91440" bIns="45720" rtlCol="0" anchor="ctr"/>
          <a:lstStyle>
            <a:lvl1pPr algn="ctr">
              <a:defRPr sz="1200" b="1">
                <a:solidFill>
                  <a:schemeClr val="bg1"/>
                </a:solidFill>
                <a:latin typeface="Franklin Gothic Medium" panose="020B0603020102020204" pitchFamily="34" charset="0"/>
              </a:defRPr>
            </a:lvl1pPr>
          </a:lstStyle>
          <a:p>
            <a:fld id="{E4466FD0-61EF-F94F-A518-49AB5E618F7A}" type="slidenum">
              <a:rPr lang="en-US" smtClean="0"/>
              <a:pPr/>
              <a:t>‹#›</a:t>
            </a:fld>
            <a:endParaRPr lang="en-US"/>
          </a:p>
        </p:txBody>
      </p:sp>
    </p:spTree>
    <p:extLst>
      <p:ext uri="{BB962C8B-B14F-4D97-AF65-F5344CB8AC3E}">
        <p14:creationId xmlns:p14="http://schemas.microsoft.com/office/powerpoint/2010/main" val="2959737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8B2E-731E-AD47-84B5-1121CDF647A0}"/>
              </a:ext>
            </a:extLst>
          </p:cNvPr>
          <p:cNvSpPr>
            <a:spLocks noGrp="1"/>
          </p:cNvSpPr>
          <p:nvPr>
            <p:ph type="title" hasCustomPrompt="1"/>
          </p:nvPr>
        </p:nvSpPr>
        <p:spPr>
          <a:xfrm>
            <a:off x="3517900" y="0"/>
            <a:ext cx="7772400" cy="914400"/>
          </a:xfrm>
        </p:spPr>
        <p:txBody>
          <a:bodyPr>
            <a:normAutofit/>
          </a:bodyPr>
          <a:lstStyle>
            <a:lvl1pPr>
              <a:defRPr sz="4000"/>
            </a:lvl1pPr>
          </a:lstStyle>
          <a:p>
            <a:r>
              <a:rPr lang="en-US"/>
              <a:t>Participant Feedback</a:t>
            </a:r>
          </a:p>
        </p:txBody>
      </p:sp>
      <p:sp>
        <p:nvSpPr>
          <p:cNvPr id="5" name="Rounded Rectangle 4">
            <a:extLst>
              <a:ext uri="{FF2B5EF4-FFF2-40B4-BE49-F238E27FC236}">
                <a16:creationId xmlns:a16="http://schemas.microsoft.com/office/drawing/2014/main" id="{911666EB-EB64-D14D-BB33-29FEAEDBA5B1}"/>
              </a:ext>
            </a:extLst>
          </p:cNvPr>
          <p:cNvSpPr/>
          <p:nvPr userDrawn="1"/>
        </p:nvSpPr>
        <p:spPr>
          <a:xfrm>
            <a:off x="91440" y="1005840"/>
            <a:ext cx="1282700" cy="1320800"/>
          </a:xfrm>
          <a:prstGeom prst="roundRect">
            <a:avLst/>
          </a:prstGeom>
          <a:solidFill>
            <a:schemeClr val="bg1"/>
          </a:solidFill>
          <a:ln>
            <a:noFill/>
          </a:ln>
          <a:effectLst>
            <a:softEdge rad="190500"/>
          </a:effectLst>
          <a:scene3d>
            <a:camera prst="orthographicFront"/>
            <a:lightRig rig="soft" dir="t"/>
          </a:scene3d>
          <a:sp3d prstMaterial="dkEdge">
            <a:bevelT w="254000" h="190500"/>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7" name="Picture 6">
            <a:extLst>
              <a:ext uri="{FF2B5EF4-FFF2-40B4-BE49-F238E27FC236}">
                <a16:creationId xmlns:a16="http://schemas.microsoft.com/office/drawing/2014/main" id="{284A6218-AA00-9D43-B5F6-ACB916ABE4E7}"/>
              </a:ext>
            </a:extLst>
          </p:cNvPr>
          <p:cNvPicPr>
            <a:picLocks noChangeAspect="1"/>
          </p:cNvPicPr>
          <p:nvPr userDrawn="1"/>
        </p:nvPicPr>
        <p:blipFill>
          <a:blip r:embed="rId2"/>
          <a:stretch>
            <a:fillRect/>
          </a:stretch>
        </p:blipFill>
        <p:spPr>
          <a:xfrm>
            <a:off x="237563" y="1173214"/>
            <a:ext cx="990454" cy="986052"/>
          </a:xfrm>
          <a:prstGeom prst="rect">
            <a:avLst/>
          </a:prstGeom>
        </p:spPr>
      </p:pic>
      <p:sp>
        <p:nvSpPr>
          <p:cNvPr id="9" name="Content Placeholder 2">
            <a:extLst>
              <a:ext uri="{FF2B5EF4-FFF2-40B4-BE49-F238E27FC236}">
                <a16:creationId xmlns:a16="http://schemas.microsoft.com/office/drawing/2014/main" id="{4E6980EC-B80E-314D-97CB-BDBC1EA15537}"/>
              </a:ext>
            </a:extLst>
          </p:cNvPr>
          <p:cNvSpPr>
            <a:spLocks noGrp="1"/>
          </p:cNvSpPr>
          <p:nvPr>
            <p:ph idx="1" hasCustomPrompt="1"/>
          </p:nvPr>
        </p:nvSpPr>
        <p:spPr>
          <a:xfrm>
            <a:off x="1600200" y="1188720"/>
            <a:ext cx="9784080" cy="5029200"/>
          </a:xfrm>
          <a:prstGeom prst="rect">
            <a:avLst/>
          </a:prstGeom>
        </p:spPr>
        <p:txBody>
          <a:bodyPr/>
          <a:lstStyle>
            <a:lvl1pPr marL="0" indent="0">
              <a:buNone/>
              <a:defRPr/>
            </a:lvl1pPr>
            <a:lvl3pPr marL="914320" indent="0" algn="l">
              <a:buNone/>
              <a:defRPr b="0" i="0"/>
            </a:lvl3pPr>
          </a:lstStyle>
          <a:p>
            <a:pPr lvl="0"/>
            <a:r>
              <a:rPr lang="en-US" b="0" i="0"/>
              <a:t>Insert text</a:t>
            </a:r>
            <a:endParaRPr lang="en-US"/>
          </a:p>
        </p:txBody>
      </p:sp>
      <p:cxnSp>
        <p:nvCxnSpPr>
          <p:cNvPr id="10" name="Straight Connector 9">
            <a:extLst>
              <a:ext uri="{FF2B5EF4-FFF2-40B4-BE49-F238E27FC236}">
                <a16:creationId xmlns:a16="http://schemas.microsoft.com/office/drawing/2014/main" id="{82EF5AE5-9541-0B45-94EA-1B55A996EA9B}"/>
              </a:ext>
            </a:extLst>
          </p:cNvPr>
          <p:cNvCxnSpPr>
            <a:cxnSpLocks/>
          </p:cNvCxnSpPr>
          <p:nvPr userDrawn="1"/>
        </p:nvCxnSpPr>
        <p:spPr>
          <a:xfrm>
            <a:off x="3517900" y="-18288"/>
            <a:ext cx="0" cy="9326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49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hield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6FEA37A-8DD0-E243-9AFC-E35A1DCCEF8F}"/>
              </a:ext>
            </a:extLst>
          </p:cNvPr>
          <p:cNvSpPr>
            <a:spLocks noGrp="1"/>
          </p:cNvSpPr>
          <p:nvPr>
            <p:ph type="ctrTitle" hasCustomPrompt="1"/>
          </p:nvPr>
        </p:nvSpPr>
        <p:spPr>
          <a:xfrm>
            <a:off x="838200" y="2327182"/>
            <a:ext cx="7438292" cy="2326880"/>
          </a:xfrm>
        </p:spPr>
        <p:txBody>
          <a:bodyPr lIns="0" tIns="0" rIns="0" bIns="0" anchor="b">
            <a:normAutofit/>
          </a:bodyPr>
          <a:lstStyle>
            <a:lvl1pPr algn="l">
              <a:lnSpc>
                <a:spcPct val="100000"/>
              </a:lnSpc>
              <a:defRPr sz="5200" b="0" i="0">
                <a:solidFill>
                  <a:schemeClr val="tx2"/>
                </a:solidFill>
                <a:latin typeface="Trajan Pro 3" panose="02020502050503020301" pitchFamily="18" charset="0"/>
              </a:defRPr>
            </a:lvl1pPr>
          </a:lstStyle>
          <a:p>
            <a:r>
              <a:rPr lang="en-US"/>
              <a:t>INSERT TITLE HERE. </a:t>
            </a:r>
            <a:br>
              <a:rPr lang="en-US"/>
            </a:br>
            <a:r>
              <a:rPr lang="en-US"/>
              <a:t>HEADLINE WILL FILL BOTTOM UP.</a:t>
            </a:r>
          </a:p>
        </p:txBody>
      </p:sp>
      <p:pic>
        <p:nvPicPr>
          <p:cNvPr id="9" name="Picture 8">
            <a:extLst>
              <a:ext uri="{FF2B5EF4-FFF2-40B4-BE49-F238E27FC236}">
                <a16:creationId xmlns:a16="http://schemas.microsoft.com/office/drawing/2014/main" id="{2772F0D9-1B57-FD41-94CB-C851BCB026E5}"/>
              </a:ext>
            </a:extLst>
          </p:cNvPr>
          <p:cNvPicPr>
            <a:picLocks noChangeAspect="1"/>
          </p:cNvPicPr>
          <p:nvPr userDrawn="1"/>
        </p:nvPicPr>
        <p:blipFill>
          <a:blip r:embed="rId2"/>
          <a:stretch>
            <a:fillRect/>
          </a:stretch>
        </p:blipFill>
        <p:spPr>
          <a:xfrm>
            <a:off x="7900951" y="430387"/>
            <a:ext cx="5558447" cy="5558447"/>
          </a:xfrm>
          <a:prstGeom prst="rect">
            <a:avLst/>
          </a:prstGeom>
        </p:spPr>
      </p:pic>
      <p:sp>
        <p:nvSpPr>
          <p:cNvPr id="15" name="Rectangle 14">
            <a:extLst>
              <a:ext uri="{FF2B5EF4-FFF2-40B4-BE49-F238E27FC236}">
                <a16:creationId xmlns:a16="http://schemas.microsoft.com/office/drawing/2014/main" id="{9AA96195-B22E-684D-AB90-9F5A63F534BC}"/>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F2FAE10F-57CA-CF44-A9D3-7E39D255E6FB}"/>
              </a:ext>
            </a:extLst>
          </p:cNvPr>
          <p:cNvSpPr>
            <a:spLocks noGrp="1"/>
          </p:cNvSpPr>
          <p:nvPr>
            <p:ph type="subTitle" idx="1" hasCustomPrompt="1"/>
          </p:nvPr>
        </p:nvSpPr>
        <p:spPr>
          <a:xfrm>
            <a:off x="878840" y="5343301"/>
            <a:ext cx="9020908" cy="1069374"/>
          </a:xfrm>
        </p:spPr>
        <p:txBody>
          <a:bodyPr lIns="0" tIns="0" rIns="0" bIns="0"/>
          <a:lstStyle>
            <a:lvl1pPr marL="0" indent="0" algn="l">
              <a:lnSpc>
                <a:spcPts val="2900"/>
              </a:lnSpc>
              <a:buNone/>
              <a:defRPr sz="2400" b="1" i="0">
                <a:solidFill>
                  <a:schemeClr val="tx2"/>
                </a:solidFill>
                <a:latin typeface="Franklin Gothic Medium" panose="020B0603020102020204" pitchFamily="34" charset="0"/>
                <a:ea typeface="Roboto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Subheads always in all caps, and if they go to two lines long please try to avoid going further than that</a:t>
            </a:r>
          </a:p>
        </p:txBody>
      </p:sp>
      <p:cxnSp>
        <p:nvCxnSpPr>
          <p:cNvPr id="10" name="Straight Connector 9">
            <a:extLst>
              <a:ext uri="{FF2B5EF4-FFF2-40B4-BE49-F238E27FC236}">
                <a16:creationId xmlns:a16="http://schemas.microsoft.com/office/drawing/2014/main" id="{AE9FD2D1-4159-F24C-8B68-FF0562FE9E87}"/>
              </a:ext>
            </a:extLst>
          </p:cNvPr>
          <p:cNvCxnSpPr>
            <a:cxnSpLocks/>
          </p:cNvCxnSpPr>
          <p:nvPr userDrawn="1"/>
        </p:nvCxnSpPr>
        <p:spPr>
          <a:xfrm>
            <a:off x="838200" y="5012005"/>
            <a:ext cx="886850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58DFE3D-0B1E-5C4A-A9B2-CD51EF49DF3D}"/>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415349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6FEA37A-8DD0-E243-9AFC-E35A1DCCEF8F}"/>
              </a:ext>
            </a:extLst>
          </p:cNvPr>
          <p:cNvSpPr>
            <a:spLocks noGrp="1"/>
          </p:cNvSpPr>
          <p:nvPr>
            <p:ph type="ctrTitle" hasCustomPrompt="1"/>
          </p:nvPr>
        </p:nvSpPr>
        <p:spPr>
          <a:xfrm>
            <a:off x="838199" y="791737"/>
            <a:ext cx="10431779" cy="3862325"/>
          </a:xfrm>
        </p:spPr>
        <p:txBody>
          <a:bodyPr lIns="0" tIns="0" rIns="0" bIns="0" anchor="b">
            <a:normAutofit/>
          </a:bodyPr>
          <a:lstStyle>
            <a:lvl1pPr algn="l">
              <a:lnSpc>
                <a:spcPct val="100000"/>
              </a:lnSpc>
              <a:defRPr sz="6000" b="0" i="0">
                <a:solidFill>
                  <a:schemeClr val="bg1"/>
                </a:solidFill>
                <a:latin typeface="Trajan Pro 3" panose="02020502050503020301" pitchFamily="18" charset="0"/>
              </a:defRPr>
            </a:lvl1pPr>
          </a:lstStyle>
          <a:p>
            <a:r>
              <a:rPr lang="en-US"/>
              <a:t>INSERT TITLE HERE. </a:t>
            </a:r>
            <a:br>
              <a:rPr lang="en-US"/>
            </a:br>
            <a:r>
              <a:rPr lang="en-US"/>
              <a:t>HEADLINE WILL FILL BOTTOM UP.</a:t>
            </a:r>
          </a:p>
        </p:txBody>
      </p:sp>
      <p:sp>
        <p:nvSpPr>
          <p:cNvPr id="15" name="Rectangle 14">
            <a:extLst>
              <a:ext uri="{FF2B5EF4-FFF2-40B4-BE49-F238E27FC236}">
                <a16:creationId xmlns:a16="http://schemas.microsoft.com/office/drawing/2014/main" id="{9AA96195-B22E-684D-AB90-9F5A63F534BC}"/>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F2FAE10F-57CA-CF44-A9D3-7E39D255E6FB}"/>
              </a:ext>
            </a:extLst>
          </p:cNvPr>
          <p:cNvSpPr>
            <a:spLocks noGrp="1"/>
          </p:cNvSpPr>
          <p:nvPr>
            <p:ph type="subTitle" idx="1" hasCustomPrompt="1"/>
          </p:nvPr>
        </p:nvSpPr>
        <p:spPr>
          <a:xfrm>
            <a:off x="838200" y="5343301"/>
            <a:ext cx="9020908" cy="1069374"/>
          </a:xfrm>
        </p:spPr>
        <p:txBody>
          <a:bodyPr lIns="0" tIns="0" rIns="0" bIns="0"/>
          <a:lstStyle>
            <a:lvl1pPr marL="0" indent="0" algn="l">
              <a:lnSpc>
                <a:spcPts val="2900"/>
              </a:lnSpc>
              <a:buNone/>
              <a:defRPr sz="2400" b="1" i="0">
                <a:solidFill>
                  <a:schemeClr val="bg1"/>
                </a:solidFill>
                <a:latin typeface="Franklin Gothic Medium" panose="020B0603020102020204" pitchFamily="34" charset="0"/>
                <a:ea typeface="Roboto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Subheads always in all caps, and if they go to two lines long please try to avoid going further than that</a:t>
            </a:r>
          </a:p>
        </p:txBody>
      </p:sp>
      <p:cxnSp>
        <p:nvCxnSpPr>
          <p:cNvPr id="10" name="Straight Connector 9">
            <a:extLst>
              <a:ext uri="{FF2B5EF4-FFF2-40B4-BE49-F238E27FC236}">
                <a16:creationId xmlns:a16="http://schemas.microsoft.com/office/drawing/2014/main" id="{AE9FD2D1-4159-F24C-8B68-FF0562FE9E87}"/>
              </a:ext>
            </a:extLst>
          </p:cNvPr>
          <p:cNvCxnSpPr>
            <a:cxnSpLocks/>
          </p:cNvCxnSpPr>
          <p:nvPr userDrawn="1"/>
        </p:nvCxnSpPr>
        <p:spPr>
          <a:xfrm>
            <a:off x="838200" y="5012005"/>
            <a:ext cx="104317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C7A91B0-9F0E-7C48-B64D-B9CE3D49DEE2}"/>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184514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hit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93B09-7955-9845-99E6-46CEAD8B1703}"/>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6DD2DB-1C38-BA4D-A5E9-885696CE4C2C}"/>
              </a:ext>
            </a:extLst>
          </p:cNvPr>
          <p:cNvSpPr/>
          <p:nvPr userDrawn="1"/>
        </p:nvSpPr>
        <p:spPr>
          <a:xfrm>
            <a:off x="0" y="1"/>
            <a:ext cx="12192000" cy="15258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E6FC-1B3F-AA43-8256-7687998116E0}"/>
              </a:ext>
            </a:extLst>
          </p:cNvPr>
          <p:cNvSpPr>
            <a:spLocks noGrp="1"/>
          </p:cNvSpPr>
          <p:nvPr>
            <p:ph type="title" hasCustomPrompt="1"/>
          </p:nvPr>
        </p:nvSpPr>
        <p:spPr>
          <a:xfrm>
            <a:off x="822960" y="382890"/>
            <a:ext cx="10607040" cy="1143000"/>
          </a:xfrm>
        </p:spPr>
        <p:txBody>
          <a:bodyPr tIns="45720" anchor="ctr">
            <a:normAutofit/>
          </a:bodyPr>
          <a:lstStyle>
            <a:lvl1pPr>
              <a:lnSpc>
                <a:spcPct val="100000"/>
              </a:lnSpc>
              <a:defRPr sz="2800" b="1" i="0">
                <a:solidFill>
                  <a:schemeClr val="bg1"/>
                </a:solidFill>
                <a:latin typeface="Trajan Pro 3" panose="02020502050503020301" pitchFamily="18" charset="0"/>
              </a:defRPr>
            </a:lvl1pPr>
          </a:lstStyle>
          <a:p>
            <a:r>
              <a:rPr lang="en-US"/>
              <a:t>USE THIS SLIDE FOR LONG COPY SLIDES</a:t>
            </a:r>
            <a:br>
              <a:rPr lang="en-US"/>
            </a:br>
            <a:r>
              <a:rPr lang="en-US"/>
              <a:t>REMEMBER HEADLINE IS ALWAYS ALL CAP</a:t>
            </a:r>
          </a:p>
        </p:txBody>
      </p:sp>
      <p:sp>
        <p:nvSpPr>
          <p:cNvPr id="6" name="Subtitle 2">
            <a:extLst>
              <a:ext uri="{FF2B5EF4-FFF2-40B4-BE49-F238E27FC236}">
                <a16:creationId xmlns:a16="http://schemas.microsoft.com/office/drawing/2014/main" id="{546A8E00-5D28-5041-85ED-A3533C28DE72}"/>
              </a:ext>
            </a:extLst>
          </p:cNvPr>
          <p:cNvSpPr>
            <a:spLocks noGrp="1"/>
          </p:cNvSpPr>
          <p:nvPr>
            <p:ph type="subTitle" idx="14" hasCustomPrompt="1"/>
          </p:nvPr>
        </p:nvSpPr>
        <p:spPr>
          <a:xfrm>
            <a:off x="822960" y="1910080"/>
            <a:ext cx="10607040" cy="4262120"/>
          </a:xfrm>
        </p:spPr>
        <p:txBody>
          <a:bodyPr lIns="0" tIns="0" rIns="0" bIns="0">
            <a:normAutofit/>
          </a:bodyPr>
          <a:lstStyle>
            <a:lvl1pPr marL="0" indent="0" algn="l">
              <a:lnSpc>
                <a:spcPts val="2800"/>
              </a:lnSpc>
              <a:buNone/>
              <a:defRPr sz="2200" b="0" i="0">
                <a:solidFill>
                  <a:schemeClr val="tx2"/>
                </a:solidFill>
                <a:latin typeface="Franklin Gothic Book" panose="020B0503020102020204" pitchFamily="34" charset="0"/>
                <a:ea typeface="Roboto Light" pitchFamily="2" charset="0"/>
              </a:defRPr>
            </a:lvl1pPr>
            <a:lvl2pPr marL="0" marR="0" indent="0" algn="l" defTabSz="914400" rtl="0" eaLnBrk="1" fontAlgn="auto" latinLnBrk="0" hangingPunct="1">
              <a:lnSpc>
                <a:spcPts val="2200"/>
              </a:lnSpc>
              <a:spcBef>
                <a:spcPts val="0"/>
              </a:spcBef>
              <a:spcAft>
                <a:spcPts val="1200"/>
              </a:spcAft>
              <a:buClrTx/>
              <a:buSzTx/>
              <a:buFontTx/>
              <a:buNone/>
              <a:tabLst/>
              <a:defRPr sz="2000">
                <a:solidFill>
                  <a:schemeClr val="tx2"/>
                </a:solidFill>
                <a:latin typeface="Franklin Gothic Book" panose="020B0503020102020204" pitchFamily="34" charset="0"/>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This copy block is for subhead sort of lines. It can be used for singular ideas that go about two lines and read like this.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 Hopefully, beyond that length, the copy will be broken up by a hard return. This is for longer paragraphs that read 4 to 5 lines deep.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 Hopefully, beyond that length, the copy will be broken up by a hard return.</a:t>
            </a:r>
          </a:p>
        </p:txBody>
      </p:sp>
      <p:sp>
        <p:nvSpPr>
          <p:cNvPr id="9" name="Rectangle 8">
            <a:extLst>
              <a:ext uri="{FF2B5EF4-FFF2-40B4-BE49-F238E27FC236}">
                <a16:creationId xmlns:a16="http://schemas.microsoft.com/office/drawing/2014/main" id="{6C43098F-0976-DA47-9F1F-A90345B72576}"/>
              </a:ext>
            </a:extLst>
          </p:cNvPr>
          <p:cNvSpPr/>
          <p:nvPr userDrawn="1"/>
        </p:nvSpPr>
        <p:spPr>
          <a:xfrm>
            <a:off x="0" y="0"/>
            <a:ext cx="12192000" cy="135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4930B45-532C-FF48-B0A6-451B304A9D36}"/>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89BCFF8-33E9-6A4D-B4BB-DD28EC07183E}" type="slidenum">
              <a:rPr lang="en-US" sz="600" smtClean="0">
                <a:solidFill>
                  <a:schemeClr val="bg1"/>
                </a:solidFill>
              </a:rPr>
              <a:pPr algn="r"/>
              <a:t>‹#›</a:t>
            </a:fld>
            <a:endParaRPr lang="en-US" sz="600">
              <a:solidFill>
                <a:schemeClr val="bg1"/>
              </a:solidFill>
            </a:endParaRPr>
          </a:p>
        </p:txBody>
      </p:sp>
    </p:spTree>
    <p:extLst>
      <p:ext uri="{BB962C8B-B14F-4D97-AF65-F5344CB8AC3E}">
        <p14:creationId xmlns:p14="http://schemas.microsoft.com/office/powerpoint/2010/main" val="297576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hit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93B09-7955-9845-99E6-46CEAD8B1703}"/>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6DD2DB-1C38-BA4D-A5E9-885696CE4C2C}"/>
              </a:ext>
            </a:extLst>
          </p:cNvPr>
          <p:cNvSpPr/>
          <p:nvPr userDrawn="1"/>
        </p:nvSpPr>
        <p:spPr>
          <a:xfrm>
            <a:off x="0" y="1"/>
            <a:ext cx="12192000" cy="15258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E6FC-1B3F-AA43-8256-7687998116E0}"/>
              </a:ext>
            </a:extLst>
          </p:cNvPr>
          <p:cNvSpPr>
            <a:spLocks noGrp="1"/>
          </p:cNvSpPr>
          <p:nvPr>
            <p:ph type="title" hasCustomPrompt="1"/>
          </p:nvPr>
        </p:nvSpPr>
        <p:spPr>
          <a:xfrm>
            <a:off x="822960" y="382890"/>
            <a:ext cx="10607040" cy="1143000"/>
          </a:xfrm>
        </p:spPr>
        <p:txBody>
          <a:bodyPr tIns="45720" anchor="ctr">
            <a:normAutofit/>
          </a:bodyPr>
          <a:lstStyle>
            <a:lvl1pPr>
              <a:lnSpc>
                <a:spcPct val="100000"/>
              </a:lnSpc>
              <a:defRPr sz="2800" b="1" i="0">
                <a:solidFill>
                  <a:schemeClr val="bg1"/>
                </a:solidFill>
                <a:latin typeface="Trajan Pro 3" panose="02020502050503020301" pitchFamily="18" charset="0"/>
              </a:defRPr>
            </a:lvl1pPr>
          </a:lstStyle>
          <a:p>
            <a:r>
              <a:rPr lang="en-US"/>
              <a:t>USE THIS SLIDE FOR LONG COPY SLIDES</a:t>
            </a:r>
            <a:br>
              <a:rPr lang="en-US"/>
            </a:br>
            <a:r>
              <a:rPr lang="en-US"/>
              <a:t>REMEMBER HEADLINE IS ALWAYS ALL CAP</a:t>
            </a:r>
          </a:p>
        </p:txBody>
      </p:sp>
      <p:sp>
        <p:nvSpPr>
          <p:cNvPr id="6" name="Subtitle 2">
            <a:extLst>
              <a:ext uri="{FF2B5EF4-FFF2-40B4-BE49-F238E27FC236}">
                <a16:creationId xmlns:a16="http://schemas.microsoft.com/office/drawing/2014/main" id="{546A8E00-5D28-5041-85ED-A3533C28DE72}"/>
              </a:ext>
            </a:extLst>
          </p:cNvPr>
          <p:cNvSpPr>
            <a:spLocks noGrp="1"/>
          </p:cNvSpPr>
          <p:nvPr>
            <p:ph type="subTitle" idx="14" hasCustomPrompt="1"/>
          </p:nvPr>
        </p:nvSpPr>
        <p:spPr>
          <a:xfrm>
            <a:off x="822960" y="1910080"/>
            <a:ext cx="5273040" cy="4262120"/>
          </a:xfrm>
        </p:spPr>
        <p:txBody>
          <a:bodyPr lIns="0" tIns="0" rIns="0" bIns="0">
            <a:normAutofit/>
          </a:bodyPr>
          <a:lstStyle>
            <a:lvl1pPr marL="0" indent="0" algn="l">
              <a:lnSpc>
                <a:spcPts val="2800"/>
              </a:lnSpc>
              <a:buNone/>
              <a:defRPr sz="2200" b="0" i="0">
                <a:solidFill>
                  <a:schemeClr val="tx2"/>
                </a:solidFill>
                <a:latin typeface="Franklin Gothic Book" panose="020B0503020102020204" pitchFamily="34" charset="0"/>
                <a:ea typeface="Roboto Light" pitchFamily="2" charset="0"/>
              </a:defRPr>
            </a:lvl1pPr>
            <a:lvl2pPr marL="0" marR="0" indent="0" algn="l" defTabSz="914400" rtl="0" eaLnBrk="1" fontAlgn="auto" latinLnBrk="0" hangingPunct="1">
              <a:lnSpc>
                <a:spcPts val="2200"/>
              </a:lnSpc>
              <a:spcBef>
                <a:spcPts val="0"/>
              </a:spcBef>
              <a:spcAft>
                <a:spcPts val="1200"/>
              </a:spcAft>
              <a:buClrTx/>
              <a:buSzTx/>
              <a:buFontTx/>
              <a:buNone/>
              <a:tabLst/>
              <a:defRPr sz="2000">
                <a:solidFill>
                  <a:schemeClr val="tx2"/>
                </a:solidFill>
                <a:latin typeface="Franklin Gothic Book" panose="020B0503020102020204" pitchFamily="34" charset="0"/>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This copy block is for subhead sort of lines. It can be used for singular ideas that go about two lines and read like this.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 Hopefully, beyond that length, the copy will be broken up by a hard return. This is for longer paragraphs that read 4 to 5 lines deep.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a:t>
            </a:r>
          </a:p>
        </p:txBody>
      </p:sp>
      <p:sp>
        <p:nvSpPr>
          <p:cNvPr id="9" name="Rectangle 8">
            <a:extLst>
              <a:ext uri="{FF2B5EF4-FFF2-40B4-BE49-F238E27FC236}">
                <a16:creationId xmlns:a16="http://schemas.microsoft.com/office/drawing/2014/main" id="{6C43098F-0976-DA47-9F1F-A90345B72576}"/>
              </a:ext>
            </a:extLst>
          </p:cNvPr>
          <p:cNvSpPr/>
          <p:nvPr userDrawn="1"/>
        </p:nvSpPr>
        <p:spPr>
          <a:xfrm>
            <a:off x="0" y="0"/>
            <a:ext cx="12192000" cy="135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4930B45-532C-FF48-B0A6-451B304A9D36}"/>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311237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hit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93B09-7955-9845-99E6-46CEAD8B1703}"/>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6DD2DB-1C38-BA4D-A5E9-885696CE4C2C}"/>
              </a:ext>
            </a:extLst>
          </p:cNvPr>
          <p:cNvSpPr/>
          <p:nvPr userDrawn="1"/>
        </p:nvSpPr>
        <p:spPr>
          <a:xfrm>
            <a:off x="0" y="1"/>
            <a:ext cx="12192000" cy="15258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E6FC-1B3F-AA43-8256-7687998116E0}"/>
              </a:ext>
            </a:extLst>
          </p:cNvPr>
          <p:cNvSpPr>
            <a:spLocks noGrp="1"/>
          </p:cNvSpPr>
          <p:nvPr>
            <p:ph type="title" hasCustomPrompt="1"/>
          </p:nvPr>
        </p:nvSpPr>
        <p:spPr>
          <a:xfrm>
            <a:off x="822960" y="382890"/>
            <a:ext cx="10607040" cy="1143000"/>
          </a:xfrm>
        </p:spPr>
        <p:txBody>
          <a:bodyPr tIns="45720" anchor="ctr">
            <a:normAutofit/>
          </a:bodyPr>
          <a:lstStyle>
            <a:lvl1pPr>
              <a:lnSpc>
                <a:spcPct val="100000"/>
              </a:lnSpc>
              <a:defRPr sz="2800" b="1" i="0">
                <a:solidFill>
                  <a:schemeClr val="bg1"/>
                </a:solidFill>
                <a:latin typeface="Trajan Pro 3" panose="02020502050503020301" pitchFamily="18" charset="0"/>
              </a:defRPr>
            </a:lvl1pPr>
          </a:lstStyle>
          <a:p>
            <a:r>
              <a:rPr lang="en-US"/>
              <a:t>USE THIS SLIDE FOR LONG COPY SLIDES</a:t>
            </a:r>
            <a:br>
              <a:rPr lang="en-US"/>
            </a:br>
            <a:r>
              <a:rPr lang="en-US"/>
              <a:t>REMEMBER HEADLINE IS ALWAYS ALL CAP</a:t>
            </a:r>
          </a:p>
        </p:txBody>
      </p:sp>
      <p:sp>
        <p:nvSpPr>
          <p:cNvPr id="9" name="Rectangle 8">
            <a:extLst>
              <a:ext uri="{FF2B5EF4-FFF2-40B4-BE49-F238E27FC236}">
                <a16:creationId xmlns:a16="http://schemas.microsoft.com/office/drawing/2014/main" id="{6C43098F-0976-DA47-9F1F-A90345B72576}"/>
              </a:ext>
            </a:extLst>
          </p:cNvPr>
          <p:cNvSpPr/>
          <p:nvPr userDrawn="1"/>
        </p:nvSpPr>
        <p:spPr>
          <a:xfrm>
            <a:off x="0" y="0"/>
            <a:ext cx="12192000" cy="135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4930B45-532C-FF48-B0A6-451B304A9D36}"/>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23277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3C6B92-FB62-1C48-A434-B6CDE9D8227E}"/>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B0802EC-7D4D-824B-90AC-E33ABE1B7917}"/>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23023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ue 1">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93B09-7955-9845-99E6-46CEAD8B1703}"/>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6DD2DB-1C38-BA4D-A5E9-885696CE4C2C}"/>
              </a:ext>
            </a:extLst>
          </p:cNvPr>
          <p:cNvSpPr/>
          <p:nvPr userDrawn="1"/>
        </p:nvSpPr>
        <p:spPr>
          <a:xfrm>
            <a:off x="0" y="1"/>
            <a:ext cx="12192000" cy="15258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E6FC-1B3F-AA43-8256-7687998116E0}"/>
              </a:ext>
            </a:extLst>
          </p:cNvPr>
          <p:cNvSpPr>
            <a:spLocks noGrp="1"/>
          </p:cNvSpPr>
          <p:nvPr>
            <p:ph type="title" hasCustomPrompt="1"/>
          </p:nvPr>
        </p:nvSpPr>
        <p:spPr>
          <a:xfrm>
            <a:off x="822960" y="382890"/>
            <a:ext cx="10607040" cy="1143000"/>
          </a:xfrm>
        </p:spPr>
        <p:txBody>
          <a:bodyPr tIns="45720" anchor="ctr">
            <a:normAutofit/>
          </a:bodyPr>
          <a:lstStyle>
            <a:lvl1pPr>
              <a:lnSpc>
                <a:spcPct val="100000"/>
              </a:lnSpc>
              <a:defRPr sz="2800" b="1" i="0">
                <a:solidFill>
                  <a:schemeClr val="bg1"/>
                </a:solidFill>
                <a:latin typeface="Trajan Pro 3" panose="02020502050503020301" pitchFamily="18" charset="0"/>
              </a:defRPr>
            </a:lvl1pPr>
          </a:lstStyle>
          <a:p>
            <a:r>
              <a:rPr lang="en-US"/>
              <a:t>USE THIS SLIDE FOR LONG COPY SLIDES</a:t>
            </a:r>
            <a:br>
              <a:rPr lang="en-US"/>
            </a:br>
            <a:r>
              <a:rPr lang="en-US"/>
              <a:t>REMEMBER HEADLINE IS ALWAYS ALL CAP</a:t>
            </a:r>
          </a:p>
        </p:txBody>
      </p:sp>
      <p:sp>
        <p:nvSpPr>
          <p:cNvPr id="6" name="Subtitle 2">
            <a:extLst>
              <a:ext uri="{FF2B5EF4-FFF2-40B4-BE49-F238E27FC236}">
                <a16:creationId xmlns:a16="http://schemas.microsoft.com/office/drawing/2014/main" id="{546A8E00-5D28-5041-85ED-A3533C28DE72}"/>
              </a:ext>
            </a:extLst>
          </p:cNvPr>
          <p:cNvSpPr>
            <a:spLocks noGrp="1"/>
          </p:cNvSpPr>
          <p:nvPr>
            <p:ph type="subTitle" idx="14" hasCustomPrompt="1"/>
          </p:nvPr>
        </p:nvSpPr>
        <p:spPr>
          <a:xfrm>
            <a:off x="822960" y="1910080"/>
            <a:ext cx="10607040" cy="4262120"/>
          </a:xfrm>
        </p:spPr>
        <p:txBody>
          <a:bodyPr lIns="0" tIns="0" rIns="0" bIns="0">
            <a:normAutofit/>
          </a:bodyPr>
          <a:lstStyle>
            <a:lvl1pPr marL="0" indent="0" algn="l">
              <a:lnSpc>
                <a:spcPts val="2800"/>
              </a:lnSpc>
              <a:buNone/>
              <a:defRPr sz="2200" b="0" i="0">
                <a:solidFill>
                  <a:schemeClr val="bg1"/>
                </a:solidFill>
                <a:latin typeface="Franklin Gothic Book" panose="020B0503020102020204" pitchFamily="34" charset="0"/>
                <a:ea typeface="Roboto Light" pitchFamily="2" charset="0"/>
              </a:defRPr>
            </a:lvl1pPr>
            <a:lvl2pPr marL="0" marR="0" indent="0" algn="l" defTabSz="914400" rtl="0" eaLnBrk="1" fontAlgn="auto" latinLnBrk="0" hangingPunct="1">
              <a:lnSpc>
                <a:spcPts val="2200"/>
              </a:lnSpc>
              <a:spcBef>
                <a:spcPts val="0"/>
              </a:spcBef>
              <a:spcAft>
                <a:spcPts val="1200"/>
              </a:spcAft>
              <a:buClrTx/>
              <a:buSzTx/>
              <a:buFontTx/>
              <a:buNone/>
              <a:tabLst/>
              <a:defRPr sz="2000">
                <a:solidFill>
                  <a:schemeClr val="bg1"/>
                </a:solidFill>
                <a:latin typeface="Franklin Gothic Book" panose="020B0503020102020204" pitchFamily="34" charset="0"/>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This copy block is for subhead sort of lines. It can be used for singular ideas that go about two lines and read like this.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 Hopefully, beyond that length, the copy will be broken up by a hard return. This is for longer paragraphs that read 4 to 5 lines deep.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 Hopefully, beyond that length, the copy will be broken up by a hard return.</a:t>
            </a:r>
          </a:p>
        </p:txBody>
      </p:sp>
      <p:sp>
        <p:nvSpPr>
          <p:cNvPr id="9" name="Rectangle 8">
            <a:extLst>
              <a:ext uri="{FF2B5EF4-FFF2-40B4-BE49-F238E27FC236}">
                <a16:creationId xmlns:a16="http://schemas.microsoft.com/office/drawing/2014/main" id="{6C43098F-0976-DA47-9F1F-A90345B72576}"/>
              </a:ext>
            </a:extLst>
          </p:cNvPr>
          <p:cNvSpPr/>
          <p:nvPr userDrawn="1"/>
        </p:nvSpPr>
        <p:spPr>
          <a:xfrm>
            <a:off x="0" y="0"/>
            <a:ext cx="12192000" cy="135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4930B45-532C-FF48-B0A6-451B304A9D36}"/>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2591574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ue 2">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793B09-7955-9845-99E6-46CEAD8B1703}"/>
              </a:ext>
            </a:extLst>
          </p:cNvPr>
          <p:cNvSpPr/>
          <p:nvPr userDrawn="1"/>
        </p:nvSpPr>
        <p:spPr>
          <a:xfrm flipV="1">
            <a:off x="0" y="6422836"/>
            <a:ext cx="12192000" cy="4351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6DD2DB-1C38-BA4D-A5E9-885696CE4C2C}"/>
              </a:ext>
            </a:extLst>
          </p:cNvPr>
          <p:cNvSpPr/>
          <p:nvPr userDrawn="1"/>
        </p:nvSpPr>
        <p:spPr>
          <a:xfrm>
            <a:off x="0" y="1"/>
            <a:ext cx="12192000" cy="15258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6E6FC-1B3F-AA43-8256-7687998116E0}"/>
              </a:ext>
            </a:extLst>
          </p:cNvPr>
          <p:cNvSpPr>
            <a:spLocks noGrp="1"/>
          </p:cNvSpPr>
          <p:nvPr>
            <p:ph type="title" hasCustomPrompt="1"/>
          </p:nvPr>
        </p:nvSpPr>
        <p:spPr>
          <a:xfrm>
            <a:off x="822960" y="382890"/>
            <a:ext cx="10607040" cy="1143000"/>
          </a:xfrm>
        </p:spPr>
        <p:txBody>
          <a:bodyPr tIns="45720" anchor="ctr">
            <a:normAutofit/>
          </a:bodyPr>
          <a:lstStyle>
            <a:lvl1pPr>
              <a:lnSpc>
                <a:spcPct val="100000"/>
              </a:lnSpc>
              <a:defRPr sz="2800" b="1" i="0">
                <a:solidFill>
                  <a:schemeClr val="bg1"/>
                </a:solidFill>
                <a:latin typeface="Trajan Pro 3" panose="02020502050503020301" pitchFamily="18" charset="0"/>
              </a:defRPr>
            </a:lvl1pPr>
          </a:lstStyle>
          <a:p>
            <a:r>
              <a:rPr lang="en-US"/>
              <a:t>USE THIS SLIDE FOR LONG COPY SLIDES</a:t>
            </a:r>
            <a:br>
              <a:rPr lang="en-US"/>
            </a:br>
            <a:r>
              <a:rPr lang="en-US"/>
              <a:t>REMEMBER HEADLINE IS ALWAYS ALL CAP</a:t>
            </a:r>
          </a:p>
        </p:txBody>
      </p:sp>
      <p:sp>
        <p:nvSpPr>
          <p:cNvPr id="6" name="Subtitle 2">
            <a:extLst>
              <a:ext uri="{FF2B5EF4-FFF2-40B4-BE49-F238E27FC236}">
                <a16:creationId xmlns:a16="http://schemas.microsoft.com/office/drawing/2014/main" id="{546A8E00-5D28-5041-85ED-A3533C28DE72}"/>
              </a:ext>
            </a:extLst>
          </p:cNvPr>
          <p:cNvSpPr>
            <a:spLocks noGrp="1"/>
          </p:cNvSpPr>
          <p:nvPr>
            <p:ph type="subTitle" idx="14" hasCustomPrompt="1"/>
          </p:nvPr>
        </p:nvSpPr>
        <p:spPr>
          <a:xfrm>
            <a:off x="822960" y="1910080"/>
            <a:ext cx="5273040" cy="4262120"/>
          </a:xfrm>
        </p:spPr>
        <p:txBody>
          <a:bodyPr lIns="0" tIns="0" rIns="0" bIns="0">
            <a:normAutofit/>
          </a:bodyPr>
          <a:lstStyle>
            <a:lvl1pPr marL="0" indent="0" algn="l">
              <a:lnSpc>
                <a:spcPts val="2800"/>
              </a:lnSpc>
              <a:buNone/>
              <a:defRPr sz="2200" b="0" i="0">
                <a:solidFill>
                  <a:schemeClr val="bg1"/>
                </a:solidFill>
                <a:latin typeface="Franklin Gothic Book" panose="020B0503020102020204" pitchFamily="34" charset="0"/>
                <a:ea typeface="Roboto Light" pitchFamily="2" charset="0"/>
              </a:defRPr>
            </a:lvl1pPr>
            <a:lvl2pPr marL="0" marR="0" indent="0" algn="l" defTabSz="914400" rtl="0" eaLnBrk="1" fontAlgn="auto" latinLnBrk="0" hangingPunct="1">
              <a:lnSpc>
                <a:spcPts val="2200"/>
              </a:lnSpc>
              <a:spcBef>
                <a:spcPts val="0"/>
              </a:spcBef>
              <a:spcAft>
                <a:spcPts val="1200"/>
              </a:spcAft>
              <a:buClrTx/>
              <a:buSzTx/>
              <a:buFontTx/>
              <a:buNone/>
              <a:tabLst/>
              <a:defRPr sz="2000">
                <a:solidFill>
                  <a:schemeClr val="bg1"/>
                </a:solidFill>
                <a:latin typeface="Franklin Gothic Book" panose="020B0503020102020204" pitchFamily="34" charset="0"/>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This copy block is for subhead sort of lines. It can be used for singular ideas that go about two lines and read like this.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 Hopefully, beyond that length, the copy will be broken up by a hard return. This is for longer paragraphs that read 4 to 5 lines deep. </a:t>
            </a:r>
          </a:p>
          <a:p>
            <a:pPr marL="0" marR="0" lvl="1" indent="0" algn="l" defTabSz="914400" rtl="0" eaLnBrk="1" fontAlgn="auto" latinLnBrk="0" hangingPunct="1">
              <a:lnSpc>
                <a:spcPts val="2200"/>
              </a:lnSpc>
              <a:spcBef>
                <a:spcPts val="0"/>
              </a:spcBef>
              <a:spcAft>
                <a:spcPts val="1200"/>
              </a:spcAft>
              <a:buClrTx/>
              <a:buSzTx/>
              <a:buFontTx/>
              <a:buNone/>
              <a:tabLst/>
              <a:defRPr/>
            </a:pPr>
            <a:r>
              <a:rPr lang="en-US" sz="1600" i="0"/>
              <a:t>This is for longer paragraphs that read 4 to 5 lines deep. Hopefully, beyond that length, the copy will be broken up by a hard return. This is for longer paragraphs that read 4 to 5 lines deep.</a:t>
            </a:r>
          </a:p>
        </p:txBody>
      </p:sp>
      <p:sp>
        <p:nvSpPr>
          <p:cNvPr id="9" name="Rectangle 8">
            <a:extLst>
              <a:ext uri="{FF2B5EF4-FFF2-40B4-BE49-F238E27FC236}">
                <a16:creationId xmlns:a16="http://schemas.microsoft.com/office/drawing/2014/main" id="{6C43098F-0976-DA47-9F1F-A90345B72576}"/>
              </a:ext>
            </a:extLst>
          </p:cNvPr>
          <p:cNvSpPr/>
          <p:nvPr userDrawn="1"/>
        </p:nvSpPr>
        <p:spPr>
          <a:xfrm>
            <a:off x="0" y="0"/>
            <a:ext cx="12192000" cy="135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F4930B45-532C-FF48-B0A6-451B304A9D36}"/>
              </a:ext>
            </a:extLst>
          </p:cNvPr>
          <p:cNvSpPr txBox="1">
            <a:spLocks/>
          </p:cNvSpPr>
          <p:nvPr userDrawn="1"/>
        </p:nvSpPr>
        <p:spPr>
          <a:xfrm>
            <a:off x="11073802" y="6519166"/>
            <a:ext cx="517902" cy="328672"/>
          </a:xfrm>
          <a:prstGeom prst="rect">
            <a:avLst/>
          </a:prstGeom>
        </p:spPr>
        <p:txBody>
          <a:bodyPr/>
          <a:lstStyle>
            <a:defPPr>
              <a:defRPr lang="en-US"/>
            </a:defPPr>
            <a:lvl1pPr marL="0" algn="r" defTabSz="914400" rtl="0" eaLnBrk="1" latinLnBrk="0" hangingPunct="1">
              <a:defRPr sz="1000" b="0" i="0" kern="1200">
                <a:solidFill>
                  <a:schemeClr val="bg1">
                    <a:lumMod val="50000"/>
                  </a:schemeClr>
                </a:solidFill>
                <a:latin typeface="Franklin Gothic Book" panose="020B0503020102020204" pitchFamily="34" charset="0"/>
                <a:ea typeface="Roboto Light"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9BCFF8-33E9-6A4D-B4BB-DD28EC07183E}" type="slidenum">
              <a:rPr lang="en-US" sz="600" smtClean="0">
                <a:solidFill>
                  <a:schemeClr val="bg1"/>
                </a:solidFill>
              </a:rPr>
              <a:pPr/>
              <a:t>‹#›</a:t>
            </a:fld>
            <a:endParaRPr lang="en-US" sz="600">
              <a:solidFill>
                <a:schemeClr val="bg1"/>
              </a:solidFill>
            </a:endParaRPr>
          </a:p>
        </p:txBody>
      </p:sp>
    </p:spTree>
    <p:extLst>
      <p:ext uri="{BB962C8B-B14F-4D97-AF65-F5344CB8AC3E}">
        <p14:creationId xmlns:p14="http://schemas.microsoft.com/office/powerpoint/2010/main" val="2133495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FFFB5-3C6D-154E-B21C-3DB682E00D9D}"/>
              </a:ext>
            </a:extLst>
          </p:cNvPr>
          <p:cNvSpPr>
            <a:spLocks noGrp="1"/>
          </p:cNvSpPr>
          <p:nvPr>
            <p:ph type="title"/>
          </p:nvPr>
        </p:nvSpPr>
        <p:spPr>
          <a:xfrm>
            <a:off x="838200" y="550869"/>
            <a:ext cx="10551160" cy="1143000"/>
          </a:xfrm>
          <a:prstGeom prst="rect">
            <a:avLst/>
          </a:prstGeom>
        </p:spPr>
        <p:txBody>
          <a:bodyPr vert="horz" lIns="0" tIns="45720" rIns="0" bIns="0" rtlCol="0" anchor="ctr">
            <a:normAutofit/>
          </a:bodyPr>
          <a:lstStyle/>
          <a:p>
            <a:r>
              <a:rPr lang="en-US"/>
              <a:t>HEADLINES WORK LIKE THIS, HOPEFULLY THEY DON’T GO BEYOND TWO LINES</a:t>
            </a:r>
          </a:p>
        </p:txBody>
      </p:sp>
      <p:sp>
        <p:nvSpPr>
          <p:cNvPr id="3" name="Text Placeholder 2">
            <a:extLst>
              <a:ext uri="{FF2B5EF4-FFF2-40B4-BE49-F238E27FC236}">
                <a16:creationId xmlns:a16="http://schemas.microsoft.com/office/drawing/2014/main" id="{90B8D957-1CF4-A541-AC1A-CBB2411FE9A8}"/>
              </a:ext>
            </a:extLst>
          </p:cNvPr>
          <p:cNvSpPr>
            <a:spLocks noGrp="1"/>
          </p:cNvSpPr>
          <p:nvPr>
            <p:ph type="body" idx="1"/>
          </p:nvPr>
        </p:nvSpPr>
        <p:spPr>
          <a:xfrm>
            <a:off x="838200" y="1825625"/>
            <a:ext cx="10551160" cy="4351338"/>
          </a:xfrm>
          <a:prstGeom prst="rect">
            <a:avLst/>
          </a:prstGeom>
        </p:spPr>
        <p:txBody>
          <a:bodyPr vert="horz" lIns="0" tIns="0" rIns="0" bIns="0" rtlCol="0">
            <a:normAutofit/>
          </a:bodyPr>
          <a:lstStyle/>
          <a:p>
            <a:pPr lvl="0"/>
            <a:r>
              <a:rPr lang="en-US"/>
              <a:t>Please don’t be to quick to go to bullets. Generally, this line of copy would be just fine without one. Bullets are one of the principle reasons people hate </a:t>
            </a:r>
            <a:r>
              <a:rPr lang="en-US" err="1"/>
              <a:t>Powerpoint</a:t>
            </a:r>
            <a:r>
              <a:rPr lang="en-US"/>
              <a:t> slides.</a:t>
            </a:r>
          </a:p>
          <a:p>
            <a:pPr lvl="1"/>
            <a:r>
              <a:rPr lang="en-US"/>
              <a:t>If you do need to use bullets, generally you shouldn’t have to go </a:t>
            </a:r>
            <a:br>
              <a:rPr lang="en-US"/>
            </a:br>
            <a:r>
              <a:rPr lang="en-US"/>
              <a:t>beyond 2 bullets deep. So really try hard not to.</a:t>
            </a:r>
          </a:p>
          <a:p>
            <a:pPr lvl="2"/>
            <a:r>
              <a:rPr lang="en-US"/>
              <a:t>Ok. You’re at a third sub-level of bulleting. This is officially unfortunate.</a:t>
            </a:r>
          </a:p>
          <a:p>
            <a:pPr lvl="2"/>
            <a:r>
              <a:rPr lang="en-US"/>
              <a:t>Once you finish your deck, spend some quality-time thinking back if you’ve ever </a:t>
            </a:r>
            <a:br>
              <a:rPr lang="en-US"/>
            </a:br>
            <a:r>
              <a:rPr lang="en-US"/>
              <a:t>looked at a slide with this level of sub-bulleting and though “Hot damn, that looks great!” </a:t>
            </a:r>
            <a:br>
              <a:rPr lang="en-US"/>
            </a:br>
            <a:r>
              <a:rPr lang="en-US"/>
              <a:t>Our guess… you never did. So, lesson learned. Chill with the bullets, dammit.</a:t>
            </a:r>
          </a:p>
        </p:txBody>
      </p:sp>
    </p:spTree>
    <p:extLst>
      <p:ext uri="{BB962C8B-B14F-4D97-AF65-F5344CB8AC3E}">
        <p14:creationId xmlns:p14="http://schemas.microsoft.com/office/powerpoint/2010/main" val="2578149986"/>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660" r:id="rId4"/>
    <p:sldLayoutId id="2147483715" r:id="rId5"/>
    <p:sldLayoutId id="2147483716" r:id="rId6"/>
    <p:sldLayoutId id="2147483698" r:id="rId7"/>
    <p:sldLayoutId id="2147483721" r:id="rId8"/>
    <p:sldLayoutId id="2147483722" r:id="rId9"/>
    <p:sldLayoutId id="2147483723" r:id="rId10"/>
    <p:sldLayoutId id="2147483724" r:id="rId11"/>
    <p:sldLayoutId id="2147483725" r:id="rId12"/>
    <p:sldLayoutId id="2147483729" r:id="rId13"/>
    <p:sldLayoutId id="2147483731" r:id="rId14"/>
    <p:sldLayoutId id="2147483733" r:id="rId15"/>
    <p:sldLayoutId id="2147483736" r:id="rId16"/>
  </p:sldLayoutIdLst>
  <p:hf hdr="0" ftr="0" dt="0"/>
  <p:txStyles>
    <p:titleStyle>
      <a:lvl1pPr algn="l" defTabSz="914400" rtl="0" eaLnBrk="1" latinLnBrk="0" hangingPunct="1">
        <a:lnSpc>
          <a:spcPct val="100000"/>
        </a:lnSpc>
        <a:spcBef>
          <a:spcPct val="0"/>
        </a:spcBef>
        <a:buNone/>
        <a:defRPr sz="2800" b="1" i="0" kern="1200">
          <a:solidFill>
            <a:schemeClr val="tx2"/>
          </a:solidFill>
          <a:latin typeface="Trajan Pro 3" panose="02020502050503020301" pitchFamily="18" charset="0"/>
          <a:ea typeface="+mj-ea"/>
          <a:cs typeface="+mj-cs"/>
        </a:defRPr>
      </a:lvl1pPr>
    </p:titleStyle>
    <p:bodyStyle>
      <a:lvl1pPr marL="228600" indent="-228600" algn="l" defTabSz="914400" rtl="0" eaLnBrk="1" latinLnBrk="0" hangingPunct="1">
        <a:lnSpc>
          <a:spcPts val="2600"/>
        </a:lnSpc>
        <a:spcBef>
          <a:spcPts val="0"/>
        </a:spcBef>
        <a:spcAft>
          <a:spcPts val="1000"/>
        </a:spcAft>
        <a:buFontTx/>
        <a:buBlip>
          <a:blip r:embed="rId18"/>
        </a:buBlip>
        <a:defRPr sz="2200" b="0" i="0" kern="1200">
          <a:solidFill>
            <a:schemeClr val="bg2">
              <a:lumMod val="25000"/>
            </a:schemeClr>
          </a:solidFill>
          <a:latin typeface="Franklin Gothic Book" panose="020B0503020102020204" pitchFamily="34" charset="0"/>
          <a:ea typeface="Roboto Light" pitchFamily="2" charset="0"/>
          <a:cs typeface="+mn-cs"/>
        </a:defRPr>
      </a:lvl1pPr>
      <a:lvl2pPr marL="685800" indent="-228600" algn="l" defTabSz="914400" rtl="0" eaLnBrk="1" latinLnBrk="0" hangingPunct="1">
        <a:lnSpc>
          <a:spcPts val="2200"/>
        </a:lnSpc>
        <a:spcBef>
          <a:spcPts val="0"/>
        </a:spcBef>
        <a:spcAft>
          <a:spcPts val="1000"/>
        </a:spcAft>
        <a:buFontTx/>
        <a:buBlip>
          <a:blip r:embed="rId18"/>
        </a:buBlip>
        <a:defRPr sz="1800" b="0" i="1" kern="1200">
          <a:solidFill>
            <a:schemeClr val="bg1">
              <a:lumMod val="50000"/>
            </a:schemeClr>
          </a:solidFill>
          <a:latin typeface="Franklin Gothic Book" panose="020B0503020102020204" pitchFamily="34" charset="0"/>
          <a:ea typeface="Roboto Light" pitchFamily="2" charset="0"/>
          <a:cs typeface="+mn-cs"/>
        </a:defRPr>
      </a:lvl2pPr>
      <a:lvl3pPr marL="1143000" indent="-228600" algn="l" defTabSz="914400" rtl="0" eaLnBrk="1" latinLnBrk="0" hangingPunct="1">
        <a:lnSpc>
          <a:spcPts val="1800"/>
        </a:lnSpc>
        <a:spcBef>
          <a:spcPts val="0"/>
        </a:spcBef>
        <a:spcAft>
          <a:spcPts val="1000"/>
        </a:spcAft>
        <a:buFontTx/>
        <a:buBlip>
          <a:blip r:embed="rId18"/>
        </a:buBlip>
        <a:defRPr sz="1400" b="0" i="0" kern="1200">
          <a:solidFill>
            <a:schemeClr val="bg1">
              <a:lumMod val="50000"/>
            </a:schemeClr>
          </a:solidFill>
          <a:latin typeface="Franklin Gothic Book" panose="020B0503020102020204" pitchFamily="34" charset="0"/>
          <a:ea typeface="Roboto Light"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cdc.gov/heat-health/risk-factors/infants-and-children.html" TargetMode="External"/><Relationship Id="rId3" Type="http://schemas.openxmlformats.org/officeDocument/2006/relationships/slideLayout" Target="../slideLayouts/slideLayout4.xml"/><Relationship Id="rId7" Type="http://schemas.openxmlformats.org/officeDocument/2006/relationships/hyperlink" Target="https://www.avma.org/resources/pet-owners/petcare/warm-weather-pet-safety"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redcross.org/get-help/how-to-prepare-for-emergencies/types-of-emergencies/extreme-heat-safety.html?srsltid=AfmBOorwf_CX1BBJl5wjR7a7mPn4w836hRh4vsRwKCoqHm_0sUMKOHY9" TargetMode="External"/><Relationship Id="rId11" Type="http://schemas.openxmlformats.org/officeDocument/2006/relationships/image" Target="../media/image10.png"/><Relationship Id="rId5" Type="http://schemas.openxmlformats.org/officeDocument/2006/relationships/hyperlink" Target="https://www.weather.gov/safety/heat" TargetMode="External"/><Relationship Id="rId10" Type="http://schemas.openxmlformats.org/officeDocument/2006/relationships/image" Target="../media/image12.png"/><Relationship Id="rId4" Type="http://schemas.openxmlformats.org/officeDocument/2006/relationships/notesSlide" Target="../notesSlides/notesSlide13.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5.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F78B8E-ACA8-4745-8837-370B7940C610}"/>
              </a:ext>
            </a:extLst>
          </p:cNvPr>
          <p:cNvSpPr>
            <a:spLocks noGrp="1"/>
          </p:cNvSpPr>
          <p:nvPr>
            <p:ph type="ctrTitle"/>
          </p:nvPr>
        </p:nvSpPr>
        <p:spPr/>
        <p:txBody>
          <a:bodyPr>
            <a:normAutofit/>
          </a:bodyPr>
          <a:lstStyle/>
          <a:p>
            <a:r>
              <a:rPr lang="en-US" b="1">
                <a:latin typeface="Trajan Pro" panose="02020502050506020301" pitchFamily="18" charset="0"/>
              </a:rPr>
              <a:t>10-Minute Weather Safety Series</a:t>
            </a:r>
          </a:p>
        </p:txBody>
      </p:sp>
      <p:sp>
        <p:nvSpPr>
          <p:cNvPr id="5" name="Subtitle 4">
            <a:extLst>
              <a:ext uri="{FF2B5EF4-FFF2-40B4-BE49-F238E27FC236}">
                <a16:creationId xmlns:a16="http://schemas.microsoft.com/office/drawing/2014/main" id="{99F49921-9E5F-1E42-8AB4-549F9001CA83}"/>
              </a:ext>
            </a:extLst>
          </p:cNvPr>
          <p:cNvSpPr>
            <a:spLocks noGrp="1"/>
          </p:cNvSpPr>
          <p:nvPr>
            <p:ph type="subTitle" idx="1"/>
          </p:nvPr>
        </p:nvSpPr>
        <p:spPr>
          <a:xfrm>
            <a:off x="878840" y="5486400"/>
            <a:ext cx="9020908" cy="551793"/>
          </a:xfrm>
        </p:spPr>
        <p:txBody>
          <a:bodyPr>
            <a:normAutofit/>
          </a:bodyPr>
          <a:lstStyle/>
          <a:p>
            <a:endParaRPr lang="en-US"/>
          </a:p>
          <a:p>
            <a:endParaRPr lang="en-US" sz="2000"/>
          </a:p>
          <a:p>
            <a:endParaRPr lang="en-US" sz="2000"/>
          </a:p>
          <a:p>
            <a:endParaRPr lang="en-US"/>
          </a:p>
        </p:txBody>
      </p:sp>
      <p:pic>
        <p:nvPicPr>
          <p:cNvPr id="6" name="Picture 5" descr="A logo of a network&#10;&#10;AI-generated content may be incorrect.">
            <a:extLst>
              <a:ext uri="{FF2B5EF4-FFF2-40B4-BE49-F238E27FC236}">
                <a16:creationId xmlns:a16="http://schemas.microsoft.com/office/drawing/2014/main" id="{58804041-248F-58F1-7507-78C98D7A30D5}"/>
              </a:ext>
            </a:extLst>
          </p:cNvPr>
          <p:cNvPicPr>
            <a:picLocks noChangeAspect="1"/>
          </p:cNvPicPr>
          <p:nvPr/>
        </p:nvPicPr>
        <p:blipFill>
          <a:blip r:embed="rId5"/>
          <a:stretch>
            <a:fillRect/>
          </a:stretch>
        </p:blipFill>
        <p:spPr>
          <a:xfrm>
            <a:off x="497543" y="228600"/>
            <a:ext cx="1748118" cy="1748118"/>
          </a:xfrm>
          <a:prstGeom prst="rect">
            <a:avLst/>
          </a:prstGeom>
        </p:spPr>
      </p:pic>
      <p:pic>
        <p:nvPicPr>
          <p:cNvPr id="19" name="Audio 18">
            <a:extLst>
              <a:ext uri="{FF2B5EF4-FFF2-40B4-BE49-F238E27FC236}">
                <a16:creationId xmlns:a16="http://schemas.microsoft.com/office/drawing/2014/main" id="{ABBBD58A-886E-2FD5-EA26-DEA4484BF8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8286279"/>
      </p:ext>
    </p:extLst>
  </p:cSld>
  <p:clrMapOvr>
    <a:masterClrMapping/>
  </p:clrMapOvr>
  <mc:AlternateContent xmlns:mc="http://schemas.openxmlformats.org/markup-compatibility/2006" xmlns:p14="http://schemas.microsoft.com/office/powerpoint/2010/main">
    <mc:Choice Requires="p14">
      <p:transition spd="slow" p14:dur="2000" advTm="12266"/>
    </mc:Choice>
    <mc:Fallback xmlns="">
      <p:transition spd="slow" advTm="1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8285-3333-7EFA-74DB-AD21ABB3FE44}"/>
              </a:ext>
            </a:extLst>
          </p:cNvPr>
          <p:cNvSpPr>
            <a:spLocks noGrp="1"/>
          </p:cNvSpPr>
          <p:nvPr>
            <p:ph type="title"/>
          </p:nvPr>
        </p:nvSpPr>
        <p:spPr/>
        <p:txBody>
          <a:bodyPr/>
          <a:lstStyle/>
          <a:p>
            <a:r>
              <a:rPr lang="en-US" dirty="0"/>
              <a:t>Cars: Where’s Baby?</a:t>
            </a:r>
          </a:p>
        </p:txBody>
      </p:sp>
      <p:sp>
        <p:nvSpPr>
          <p:cNvPr id="3" name="Subtitle 2">
            <a:extLst>
              <a:ext uri="{FF2B5EF4-FFF2-40B4-BE49-F238E27FC236}">
                <a16:creationId xmlns:a16="http://schemas.microsoft.com/office/drawing/2014/main" id="{EDC9AD94-F393-560D-9904-7B67D992744A}"/>
              </a:ext>
            </a:extLst>
          </p:cNvPr>
          <p:cNvSpPr>
            <a:spLocks noGrp="1"/>
          </p:cNvSpPr>
          <p:nvPr>
            <p:ph type="subTitle" idx="14"/>
          </p:nvPr>
        </p:nvSpPr>
        <p:spPr>
          <a:xfrm>
            <a:off x="6360160" y="2509291"/>
            <a:ext cx="5273040" cy="3383508"/>
          </a:xfrm>
        </p:spPr>
        <p:txBody>
          <a:bodyPr>
            <a:normAutofit/>
          </a:bodyPr>
          <a:lstStyle/>
          <a:p>
            <a:pPr marL="342900" indent="-342900">
              <a:lnSpc>
                <a:spcPct val="100000"/>
              </a:lnSpc>
              <a:spcAft>
                <a:spcPts val="600"/>
              </a:spcAft>
              <a:buFont typeface="Arial" panose="020B0604020202020204" pitchFamily="34" charset="0"/>
              <a:buChar char="•"/>
            </a:pPr>
            <a:r>
              <a:rPr lang="en-US" dirty="0">
                <a:cs typeface="Arial" panose="020B0604020202020204" pitchFamily="34" charset="0"/>
              </a:rPr>
              <a:t>Every death of a child in a hot car is preventable.  </a:t>
            </a:r>
          </a:p>
          <a:p>
            <a:pPr marL="342900" indent="-342900">
              <a:lnSpc>
                <a:spcPct val="100000"/>
              </a:lnSpc>
              <a:spcAft>
                <a:spcPts val="600"/>
              </a:spcAft>
              <a:buFont typeface="Arial" panose="020B0604020202020204" pitchFamily="34" charset="0"/>
              <a:buChar char="•"/>
            </a:pPr>
            <a:endParaRPr lang="en-US" dirty="0">
              <a:cs typeface="Arial" panose="020B0604020202020204" pitchFamily="34" charset="0"/>
            </a:endParaRPr>
          </a:p>
          <a:p>
            <a:pPr marL="342900" indent="-342900">
              <a:lnSpc>
                <a:spcPct val="100000"/>
              </a:lnSpc>
              <a:spcAft>
                <a:spcPts val="600"/>
              </a:spcAft>
              <a:buFont typeface="Arial" panose="020B0604020202020204" pitchFamily="34" charset="0"/>
              <a:buChar char="•"/>
            </a:pPr>
            <a:r>
              <a:rPr lang="en-US" dirty="0">
                <a:cs typeface="Arial" panose="020B0604020202020204" pitchFamily="34" charset="0"/>
              </a:rPr>
              <a:t>Even on a mild day, a car can heat to dangerous levels in a short period of time.</a:t>
            </a:r>
          </a:p>
          <a:p>
            <a:pPr marL="342900" indent="-342900">
              <a:lnSpc>
                <a:spcPct val="100000"/>
              </a:lnSpc>
              <a:spcAft>
                <a:spcPts val="600"/>
              </a:spcAft>
              <a:buFont typeface="Arial" panose="020B0604020202020204" pitchFamily="34" charset="0"/>
              <a:buChar char="•"/>
            </a:pPr>
            <a:endParaRPr lang="en-US" dirty="0">
              <a:cs typeface="Arial" panose="020B0604020202020204" pitchFamily="34" charset="0"/>
            </a:endParaRPr>
          </a:p>
          <a:p>
            <a:pPr marL="342900" indent="-342900">
              <a:lnSpc>
                <a:spcPct val="100000"/>
              </a:lnSpc>
              <a:spcAft>
                <a:spcPts val="600"/>
              </a:spcAft>
              <a:buFont typeface="Arial" panose="020B0604020202020204" pitchFamily="34" charset="0"/>
              <a:buChar char="•"/>
            </a:pPr>
            <a:r>
              <a:rPr lang="en-US" dirty="0">
                <a:cs typeface="Arial" panose="020B0604020202020204" pitchFamily="34" charset="0"/>
              </a:rPr>
              <a:t>Park. Look. Lock.  </a:t>
            </a:r>
          </a:p>
        </p:txBody>
      </p:sp>
      <p:cxnSp>
        <p:nvCxnSpPr>
          <p:cNvPr id="4" name="Straight Connector 3">
            <a:extLst>
              <a:ext uri="{FF2B5EF4-FFF2-40B4-BE49-F238E27FC236}">
                <a16:creationId xmlns:a16="http://schemas.microsoft.com/office/drawing/2014/main" id="{9BDB6332-C646-1897-AF2B-B65E33375A9A}"/>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D8138A6-6D01-52F1-7415-D011AE0F8CB7}"/>
              </a:ext>
            </a:extLst>
          </p:cNvPr>
          <p:cNvGrpSpPr/>
          <p:nvPr/>
        </p:nvGrpSpPr>
        <p:grpSpPr>
          <a:xfrm>
            <a:off x="5876914" y="1306805"/>
            <a:ext cx="438170" cy="438170"/>
            <a:chOff x="5876914" y="1306805"/>
            <a:chExt cx="438170" cy="438170"/>
          </a:xfrm>
        </p:grpSpPr>
        <p:sp>
          <p:nvSpPr>
            <p:cNvPr id="6" name="Oval 5">
              <a:extLst>
                <a:ext uri="{FF2B5EF4-FFF2-40B4-BE49-F238E27FC236}">
                  <a16:creationId xmlns:a16="http://schemas.microsoft.com/office/drawing/2014/main" id="{562953F3-2D59-E22A-DD60-6AB6B76D36FE}"/>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E851C0AE-F1DD-1F04-33CC-74B5107BD0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13" name="Picture 12" descr="A logo of a network&#10;&#10;AI-generated content may be incorrect.">
            <a:hlinkClick r:id="" action="ppaction://noaction"/>
            <a:extLst>
              <a:ext uri="{FF2B5EF4-FFF2-40B4-BE49-F238E27FC236}">
                <a16:creationId xmlns:a16="http://schemas.microsoft.com/office/drawing/2014/main" id="{270E8C74-B2F6-AB09-4A42-78F05EF16086}"/>
              </a:ext>
            </a:extLst>
          </p:cNvPr>
          <p:cNvPicPr>
            <a:picLocks noChangeAspect="1"/>
          </p:cNvPicPr>
          <p:nvPr/>
        </p:nvPicPr>
        <p:blipFill>
          <a:blip r:embed="rId6"/>
          <a:srcRect/>
          <a:stretch/>
        </p:blipFill>
        <p:spPr>
          <a:xfrm>
            <a:off x="10835640" y="210312"/>
            <a:ext cx="1188720" cy="1188720"/>
          </a:xfrm>
          <a:prstGeom prst="rect">
            <a:avLst/>
          </a:prstGeom>
          <a:effectLst>
            <a:glow rad="12700">
              <a:schemeClr val="accent3">
                <a:satMod val="175000"/>
                <a:alpha val="8119"/>
              </a:schemeClr>
            </a:glow>
          </a:effectLst>
        </p:spPr>
      </p:pic>
      <p:pic>
        <p:nvPicPr>
          <p:cNvPr id="8194" name="Picture 2" descr="The Dangers of Heat and Vehicles">
            <a:extLst>
              <a:ext uri="{FF2B5EF4-FFF2-40B4-BE49-F238E27FC236}">
                <a16:creationId xmlns:a16="http://schemas.microsoft.com/office/drawing/2014/main" id="{ADF7568A-A9EB-1729-52C9-301FC6463A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175" y="1809254"/>
            <a:ext cx="5554824" cy="4166118"/>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extLst>
              <a:ext uri="{FF2B5EF4-FFF2-40B4-BE49-F238E27FC236}">
                <a16:creationId xmlns:a16="http://schemas.microsoft.com/office/drawing/2014/main" id="{D07253A7-58DB-4283-3772-AA77B65B78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9209946"/>
      </p:ext>
    </p:extLst>
  </p:cSld>
  <p:clrMapOvr>
    <a:masterClrMapping/>
  </p:clrMapOvr>
  <mc:AlternateContent xmlns:mc="http://schemas.openxmlformats.org/markup-compatibility/2006" xmlns:p14="http://schemas.microsoft.com/office/powerpoint/2010/main">
    <mc:Choice Requires="p14">
      <p:transition spd="slow" p14:dur="2000" advTm="26026"/>
    </mc:Choice>
    <mc:Fallback xmlns="">
      <p:transition spd="slow" advTm="2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4514-B250-AFE4-E030-5C6F00F82E71}"/>
              </a:ext>
            </a:extLst>
          </p:cNvPr>
          <p:cNvSpPr>
            <a:spLocks noGrp="1"/>
          </p:cNvSpPr>
          <p:nvPr>
            <p:ph type="title"/>
          </p:nvPr>
        </p:nvSpPr>
        <p:spPr/>
        <p:txBody>
          <a:bodyPr/>
          <a:lstStyle/>
          <a:p>
            <a:r>
              <a:rPr lang="en-US" dirty="0"/>
              <a:t>Pet Safety</a:t>
            </a:r>
          </a:p>
        </p:txBody>
      </p:sp>
      <p:sp>
        <p:nvSpPr>
          <p:cNvPr id="3" name="Subtitle 2">
            <a:extLst>
              <a:ext uri="{FF2B5EF4-FFF2-40B4-BE49-F238E27FC236}">
                <a16:creationId xmlns:a16="http://schemas.microsoft.com/office/drawing/2014/main" id="{5AE0B47A-F97F-D3E3-A3E0-59A013FBF393}"/>
              </a:ext>
            </a:extLst>
          </p:cNvPr>
          <p:cNvSpPr>
            <a:spLocks noGrp="1"/>
          </p:cNvSpPr>
          <p:nvPr>
            <p:ph type="subTitle" idx="14"/>
          </p:nvPr>
        </p:nvSpPr>
        <p:spPr>
          <a:xfrm>
            <a:off x="822960" y="2241424"/>
            <a:ext cx="4873165" cy="3374007"/>
          </a:xfrm>
        </p:spPr>
        <p:txBody>
          <a:bodyPr>
            <a:noAutofit/>
          </a:bodyPr>
          <a:lstStyle/>
          <a:p>
            <a:pPr marL="342900" indent="-342900">
              <a:lnSpc>
                <a:spcPct val="150000"/>
              </a:lnSpc>
              <a:spcAft>
                <a:spcPts val="600"/>
              </a:spcAft>
              <a:buFont typeface="Arial" panose="020B0604020202020204" pitchFamily="34" charset="0"/>
              <a:buChar char="•"/>
            </a:pPr>
            <a:r>
              <a:rPr lang="en-US" sz="2400" dirty="0"/>
              <a:t>Provide fresh water, shade, and shelter.</a:t>
            </a:r>
          </a:p>
          <a:p>
            <a:pPr marL="342900" indent="-342900">
              <a:lnSpc>
                <a:spcPct val="150000"/>
              </a:lnSpc>
              <a:spcAft>
                <a:spcPts val="600"/>
              </a:spcAft>
              <a:buFont typeface="Arial" panose="020B0604020202020204" pitchFamily="34" charset="0"/>
              <a:buChar char="•"/>
            </a:pPr>
            <a:r>
              <a:rPr lang="en-US" sz="2400" dirty="0"/>
              <a:t>Avoid overexertion.</a:t>
            </a:r>
          </a:p>
          <a:p>
            <a:pPr marL="342900" indent="-342900">
              <a:lnSpc>
                <a:spcPct val="150000"/>
              </a:lnSpc>
              <a:spcAft>
                <a:spcPts val="600"/>
              </a:spcAft>
              <a:buFont typeface="Arial" panose="020B0604020202020204" pitchFamily="34" charset="0"/>
              <a:buChar char="•"/>
            </a:pPr>
            <a:r>
              <a:rPr lang="en-US" sz="2400" dirty="0"/>
              <a:t>Keep them inside if you can, only taking them out for brief periods.</a:t>
            </a:r>
          </a:p>
          <a:p>
            <a:pPr marL="342900" indent="-342900">
              <a:lnSpc>
                <a:spcPct val="100000"/>
              </a:lnSpc>
              <a:spcAft>
                <a:spcPts val="600"/>
              </a:spcAft>
              <a:buFont typeface="Arial" panose="020B0604020202020204" pitchFamily="34" charset="0"/>
              <a:buChar char="•"/>
            </a:pPr>
            <a:endParaRPr lang="en-US" sz="2400" dirty="0"/>
          </a:p>
          <a:p>
            <a:pPr marL="342900" indent="-342900">
              <a:lnSpc>
                <a:spcPct val="100000"/>
              </a:lnSpc>
              <a:spcAft>
                <a:spcPts val="600"/>
              </a:spcAft>
              <a:buFont typeface="Arial" panose="020B0604020202020204" pitchFamily="34" charset="0"/>
              <a:buChar char="•"/>
            </a:pPr>
            <a:r>
              <a:rPr lang="en-US" sz="2400" b="1" i="1" u="sng" dirty="0">
                <a:solidFill>
                  <a:srgbClr val="FF0000"/>
                </a:solidFill>
              </a:rPr>
              <a:t>NEVER LEAVE THEM IN A CAR.</a:t>
            </a:r>
          </a:p>
        </p:txBody>
      </p:sp>
      <p:cxnSp>
        <p:nvCxnSpPr>
          <p:cNvPr id="9" name="Straight Connector 8">
            <a:extLst>
              <a:ext uri="{FF2B5EF4-FFF2-40B4-BE49-F238E27FC236}">
                <a16:creationId xmlns:a16="http://schemas.microsoft.com/office/drawing/2014/main" id="{0DFA39C1-3364-546F-CAB6-B9576A1AF9F2}"/>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2A5EAFC-6055-A54D-32C0-B3F505BF927F}"/>
              </a:ext>
            </a:extLst>
          </p:cNvPr>
          <p:cNvGrpSpPr/>
          <p:nvPr/>
        </p:nvGrpSpPr>
        <p:grpSpPr>
          <a:xfrm>
            <a:off x="5876914" y="1306805"/>
            <a:ext cx="438170" cy="438170"/>
            <a:chOff x="5876914" y="1306805"/>
            <a:chExt cx="438170" cy="438170"/>
          </a:xfrm>
        </p:grpSpPr>
        <p:sp>
          <p:nvSpPr>
            <p:cNvPr id="11" name="Oval 10">
              <a:extLst>
                <a:ext uri="{FF2B5EF4-FFF2-40B4-BE49-F238E27FC236}">
                  <a16:creationId xmlns:a16="http://schemas.microsoft.com/office/drawing/2014/main" id="{C67304C9-6322-9EF1-CE5A-44883F08A6CD}"/>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8626CF67-59E5-BE79-B8DB-C85549ECFFF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13" name="Picture 12" descr="A logo of a network&#10;&#10;AI-generated content may be incorrect.">
            <a:hlinkClick r:id="" action="ppaction://noaction"/>
            <a:extLst>
              <a:ext uri="{FF2B5EF4-FFF2-40B4-BE49-F238E27FC236}">
                <a16:creationId xmlns:a16="http://schemas.microsoft.com/office/drawing/2014/main" id="{DAEB2010-3E8F-47E9-B5CA-7451C69DC461}"/>
              </a:ext>
            </a:extLst>
          </p:cNvPr>
          <p:cNvPicPr>
            <a:picLocks noChangeAspect="1"/>
          </p:cNvPicPr>
          <p:nvPr/>
        </p:nvPicPr>
        <p:blipFill>
          <a:blip r:embed="rId6"/>
          <a:srcRect/>
          <a:stretch/>
        </p:blipFill>
        <p:spPr>
          <a:xfrm>
            <a:off x="10835640" y="210312"/>
            <a:ext cx="1188720" cy="1188720"/>
          </a:xfrm>
          <a:prstGeom prst="rect">
            <a:avLst/>
          </a:prstGeom>
          <a:effectLst>
            <a:glow rad="12700">
              <a:schemeClr val="accent3">
                <a:satMod val="175000"/>
                <a:alpha val="8119"/>
              </a:schemeClr>
            </a:glow>
          </a:effectLst>
        </p:spPr>
      </p:pic>
      <p:pic>
        <p:nvPicPr>
          <p:cNvPr id="6" name="Audio 5">
            <a:extLst>
              <a:ext uri="{FF2B5EF4-FFF2-40B4-BE49-F238E27FC236}">
                <a16:creationId xmlns:a16="http://schemas.microsoft.com/office/drawing/2014/main" id="{88AA0163-9394-D1E1-6534-7406F8763C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3074" name="Picture 2" descr="Heat Safety Tips For Your Pets | Pioneer Animal Hospital">
            <a:extLst>
              <a:ext uri="{FF2B5EF4-FFF2-40B4-BE49-F238E27FC236}">
                <a16:creationId xmlns:a16="http://schemas.microsoft.com/office/drawing/2014/main" id="{52F04459-43FE-3A7E-E272-F666518226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583" b="5583"/>
          <a:stretch>
            <a:fillRect/>
          </a:stretch>
        </p:blipFill>
        <p:spPr bwMode="auto">
          <a:xfrm>
            <a:off x="7612380" y="382890"/>
            <a:ext cx="2743200" cy="609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69007"/>
      </p:ext>
    </p:extLst>
  </p:cSld>
  <p:clrMapOvr>
    <a:masterClrMapping/>
  </p:clrMapOvr>
  <mc:AlternateContent xmlns:mc="http://schemas.openxmlformats.org/markup-compatibility/2006" xmlns:p14="http://schemas.microsoft.com/office/powerpoint/2010/main">
    <mc:Choice Requires="p14">
      <p:transition spd="slow" p14:dur="2000" advTm="56074"/>
    </mc:Choice>
    <mc:Fallback xmlns="">
      <p:transition spd="slow" advTm="5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4E11-B5C5-674B-A348-F7009405FFD9}"/>
              </a:ext>
            </a:extLst>
          </p:cNvPr>
          <p:cNvSpPr>
            <a:spLocks noGrp="1"/>
          </p:cNvSpPr>
          <p:nvPr>
            <p:ph type="title"/>
          </p:nvPr>
        </p:nvSpPr>
        <p:spPr/>
        <p:txBody>
          <a:bodyPr/>
          <a:lstStyle/>
          <a:p>
            <a:r>
              <a:rPr lang="en-US" dirty="0"/>
              <a:t>Exercise Safety</a:t>
            </a:r>
          </a:p>
        </p:txBody>
      </p:sp>
      <p:sp>
        <p:nvSpPr>
          <p:cNvPr id="3" name="Subtitle 2">
            <a:extLst>
              <a:ext uri="{FF2B5EF4-FFF2-40B4-BE49-F238E27FC236}">
                <a16:creationId xmlns:a16="http://schemas.microsoft.com/office/drawing/2014/main" id="{49B4F28C-0D23-D92D-4AEE-F2D3F470EB7F}"/>
              </a:ext>
            </a:extLst>
          </p:cNvPr>
          <p:cNvSpPr>
            <a:spLocks noGrp="1"/>
          </p:cNvSpPr>
          <p:nvPr>
            <p:ph type="subTitle" idx="14"/>
          </p:nvPr>
        </p:nvSpPr>
        <p:spPr>
          <a:xfrm>
            <a:off x="6643396" y="2113903"/>
            <a:ext cx="5243804" cy="3652023"/>
          </a:xfrm>
        </p:spPr>
        <p:txBody>
          <a:bodyPr>
            <a:normAutofit/>
          </a:bodyPr>
          <a:lstStyle/>
          <a:p>
            <a:pPr marL="342900" indent="-342900">
              <a:buFont typeface="Arial" panose="020B0604020202020204" pitchFamily="34" charset="0"/>
              <a:buChar char="•"/>
            </a:pPr>
            <a:r>
              <a:rPr lang="en-US" sz="2400" dirty="0">
                <a:effectLst/>
                <a:ea typeface="Times New Roman" panose="02020603050405020304" pitchFamily="18" charset="0"/>
                <a:cs typeface="Calibri" panose="020F0502020204030204" pitchFamily="34" charset="0"/>
              </a:rPr>
              <a:t>Aim for morning or evening workouts.</a:t>
            </a:r>
          </a:p>
          <a:p>
            <a:pPr marL="342900" indent="-342900">
              <a:buFont typeface="Arial" panose="020B0604020202020204" pitchFamily="34" charset="0"/>
              <a:buChar char="•"/>
            </a:pPr>
            <a:endParaRPr lang="en-US" sz="2400" dirty="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sz="2400" dirty="0">
                <a:effectLst/>
                <a:ea typeface="Times New Roman" panose="02020603050405020304" pitchFamily="18" charset="0"/>
                <a:cs typeface="Calibri" panose="020F0502020204030204" pitchFamily="34" charset="0"/>
              </a:rPr>
              <a:t>Stay hydrated by drinking water before, during, and after.</a:t>
            </a:r>
          </a:p>
          <a:p>
            <a:pPr marL="342900" indent="-342900">
              <a:buFont typeface="Arial" panose="020B0604020202020204" pitchFamily="34" charset="0"/>
              <a:buChar char="•"/>
            </a:pPr>
            <a:endParaRPr lang="en-US" sz="2400" dirty="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US" sz="2400" dirty="0">
                <a:effectLst/>
                <a:ea typeface="Times New Roman" panose="02020603050405020304" pitchFamily="18" charset="0"/>
                <a:cs typeface="Calibri" panose="020F0502020204030204" pitchFamily="34" charset="0"/>
              </a:rPr>
              <a:t>Protect yourself with a hat, sunscreen, and loose-fitting clothing.</a:t>
            </a:r>
          </a:p>
        </p:txBody>
      </p:sp>
      <p:cxnSp>
        <p:nvCxnSpPr>
          <p:cNvPr id="4" name="Straight Connector 3">
            <a:extLst>
              <a:ext uri="{FF2B5EF4-FFF2-40B4-BE49-F238E27FC236}">
                <a16:creationId xmlns:a16="http://schemas.microsoft.com/office/drawing/2014/main" id="{897AC817-ACF8-D987-6997-4F7AED044268}"/>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F4FAB84-BCFB-CD69-8A66-89B0840E69E3}"/>
              </a:ext>
            </a:extLst>
          </p:cNvPr>
          <p:cNvGrpSpPr/>
          <p:nvPr/>
        </p:nvGrpSpPr>
        <p:grpSpPr>
          <a:xfrm>
            <a:off x="5876914" y="1306805"/>
            <a:ext cx="438170" cy="438170"/>
            <a:chOff x="5876914" y="1306805"/>
            <a:chExt cx="438170" cy="438170"/>
          </a:xfrm>
        </p:grpSpPr>
        <p:sp>
          <p:nvSpPr>
            <p:cNvPr id="11" name="Oval 10">
              <a:extLst>
                <a:ext uri="{FF2B5EF4-FFF2-40B4-BE49-F238E27FC236}">
                  <a16:creationId xmlns:a16="http://schemas.microsoft.com/office/drawing/2014/main" id="{80212233-E412-763F-E8D5-2B5AA69D3A03}"/>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0631C4CC-44D2-1136-3E47-0EB7FFD25BD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13" name="Picture 12" descr="A logo of a network&#10;&#10;AI-generated content may be incorrect.">
            <a:hlinkClick r:id="" action="ppaction://noaction"/>
            <a:extLst>
              <a:ext uri="{FF2B5EF4-FFF2-40B4-BE49-F238E27FC236}">
                <a16:creationId xmlns:a16="http://schemas.microsoft.com/office/drawing/2014/main" id="{E1E55CC8-0036-E447-608D-AFF45EB9325B}"/>
              </a:ext>
            </a:extLst>
          </p:cNvPr>
          <p:cNvPicPr>
            <a:picLocks noChangeAspect="1"/>
          </p:cNvPicPr>
          <p:nvPr/>
        </p:nvPicPr>
        <p:blipFill>
          <a:blip r:embed="rId6"/>
          <a:srcRect/>
          <a:stretch/>
        </p:blipFill>
        <p:spPr>
          <a:xfrm>
            <a:off x="10835640" y="210312"/>
            <a:ext cx="1188720" cy="1188720"/>
          </a:xfrm>
          <a:prstGeom prst="rect">
            <a:avLst/>
          </a:prstGeom>
          <a:effectLst>
            <a:glow rad="12700">
              <a:schemeClr val="accent3">
                <a:satMod val="175000"/>
                <a:alpha val="8119"/>
              </a:schemeClr>
            </a:glow>
          </a:effectLst>
        </p:spPr>
      </p:pic>
      <p:pic>
        <p:nvPicPr>
          <p:cNvPr id="19" name="Audio 18">
            <a:extLst>
              <a:ext uri="{FF2B5EF4-FFF2-40B4-BE49-F238E27FC236}">
                <a16:creationId xmlns:a16="http://schemas.microsoft.com/office/drawing/2014/main" id="{8C022D6D-2BCE-89B2-0FE6-D4298D6757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4098" name="Picture 2" descr="Take 3 steps to stay safe and cool as temperatures soar – RedCrossPhillyBlog">
            <a:extLst>
              <a:ext uri="{FF2B5EF4-FFF2-40B4-BE49-F238E27FC236}">
                <a16:creationId xmlns:a16="http://schemas.microsoft.com/office/drawing/2014/main" id="{D4CEA094-5F0F-F8B5-4E64-696B6685A6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444" y="1747678"/>
            <a:ext cx="4384471" cy="438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37873"/>
      </p:ext>
    </p:extLst>
  </p:cSld>
  <p:clrMapOvr>
    <a:masterClrMapping/>
  </p:clrMapOvr>
  <mc:AlternateContent xmlns:mc="http://schemas.openxmlformats.org/markup-compatibility/2006" xmlns:p14="http://schemas.microsoft.com/office/powerpoint/2010/main">
    <mc:Choice Requires="p14">
      <p:transition spd="slow" p14:dur="2000" advTm="25728"/>
    </mc:Choice>
    <mc:Fallback xmlns="">
      <p:transition spd="slow" advTm="2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872C-DBE7-551B-B70E-22C6AF041B00}"/>
              </a:ext>
            </a:extLst>
          </p:cNvPr>
          <p:cNvSpPr>
            <a:spLocks noGrp="1"/>
          </p:cNvSpPr>
          <p:nvPr>
            <p:ph type="title"/>
          </p:nvPr>
        </p:nvSpPr>
        <p:spPr/>
        <p:txBody>
          <a:bodyPr/>
          <a:lstStyle/>
          <a:p>
            <a:r>
              <a:rPr lang="en-US"/>
              <a:t>References</a:t>
            </a:r>
          </a:p>
        </p:txBody>
      </p:sp>
      <p:sp>
        <p:nvSpPr>
          <p:cNvPr id="3" name="Subtitle 2">
            <a:extLst>
              <a:ext uri="{FF2B5EF4-FFF2-40B4-BE49-F238E27FC236}">
                <a16:creationId xmlns:a16="http://schemas.microsoft.com/office/drawing/2014/main" id="{F4C2A791-C031-86AA-68D5-0D047271D869}"/>
              </a:ext>
            </a:extLst>
          </p:cNvPr>
          <p:cNvSpPr>
            <a:spLocks noGrp="1"/>
          </p:cNvSpPr>
          <p:nvPr>
            <p:ph type="subTitle" idx="14"/>
          </p:nvPr>
        </p:nvSpPr>
        <p:spPr>
          <a:xfrm>
            <a:off x="822960" y="1964060"/>
            <a:ext cx="10607040" cy="4147811"/>
          </a:xfrm>
        </p:spPr>
        <p:txBody>
          <a:bodyPr>
            <a:normAutofit/>
          </a:bodyPr>
          <a:lstStyle/>
          <a:p>
            <a:pPr marL="342900" indent="-342900">
              <a:lnSpc>
                <a:spcPct val="120000"/>
              </a:lnSpc>
              <a:spcAft>
                <a:spcPts val="0"/>
              </a:spcAft>
              <a:buFont typeface="Arial" panose="020B0604020202020204" pitchFamily="34" charset="0"/>
              <a:buChar char="•"/>
            </a:pPr>
            <a:r>
              <a:rPr lang="en-US" sz="2000" dirty="0">
                <a:latin typeface="Franklin Gothic Medium" panose="020B0603020102020204" pitchFamily="34" charset="0"/>
              </a:rPr>
              <a:t>SCN Duty Desk - </a:t>
            </a:r>
            <a:r>
              <a:rPr lang="en-US" sz="2000" i="1" dirty="0">
                <a:solidFill>
                  <a:schemeClr val="tx2"/>
                </a:solidFill>
                <a:latin typeface="Franklin Gothic Medium" panose="020B0603020102020204" pitchFamily="34" charset="0"/>
              </a:rPr>
              <a:t>844–726–3375</a:t>
            </a:r>
          </a:p>
          <a:p>
            <a:pPr marL="342900" indent="-342900">
              <a:lnSpc>
                <a:spcPct val="120000"/>
              </a:lnSpc>
              <a:spcAft>
                <a:spcPts val="0"/>
              </a:spcAft>
              <a:buFont typeface="Arial" panose="020B0604020202020204" pitchFamily="34" charset="0"/>
              <a:buChar char="•"/>
            </a:pPr>
            <a:endParaRPr lang="en-US" i="1" dirty="0">
              <a:solidFill>
                <a:schemeClr val="tx2"/>
              </a:solidFill>
            </a:endParaRPr>
          </a:p>
          <a:p>
            <a:pPr marL="342900" indent="-342900">
              <a:lnSpc>
                <a:spcPct val="120000"/>
              </a:lnSpc>
              <a:spcAft>
                <a:spcPts val="0"/>
              </a:spcAft>
              <a:buFont typeface="Arial" panose="020B0604020202020204" pitchFamily="34" charset="0"/>
              <a:buChar char="•"/>
            </a:pPr>
            <a:r>
              <a:rPr lang="en-US" sz="1800" dirty="0">
                <a:solidFill>
                  <a:schemeClr val="tx1"/>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National Weather Service – Heat Safety</a:t>
            </a:r>
            <a:endParaRPr lang="en-US" sz="1800" dirty="0">
              <a:solidFill>
                <a:schemeClr val="tx1"/>
              </a:solidFill>
              <a:latin typeface="Franklin Gothic Medium" panose="020B0603020102020204" pitchFamily="34" charset="0"/>
            </a:endParaRPr>
          </a:p>
          <a:p>
            <a:pPr marL="349250" lvl="2" indent="-349250" algn="l">
              <a:lnSpc>
                <a:spcPct val="120000"/>
              </a:lnSpc>
              <a:spcAft>
                <a:spcPts val="0"/>
              </a:spcAft>
              <a:buFont typeface="Arial" panose="020B0604020202020204" pitchFamily="34" charset="0"/>
              <a:buChar char="•"/>
            </a:pPr>
            <a:endParaRPr lang="en-US" dirty="0">
              <a:solidFill>
                <a:schemeClr val="tx1"/>
              </a:solidFill>
              <a:latin typeface="Franklin Gothic Medium" panose="020B0603020102020204" pitchFamily="34" charset="0"/>
              <a:hlinkClick r:id="rId6">
                <a:extLst>
                  <a:ext uri="{A12FA001-AC4F-418D-AE19-62706E023703}">
                    <ahyp:hlinkClr xmlns:ahyp="http://schemas.microsoft.com/office/drawing/2018/hyperlinkcolor" val="tx"/>
                  </a:ext>
                </a:extLst>
              </a:hlinkClick>
            </a:endParaRPr>
          </a:p>
          <a:p>
            <a:pPr marL="349250" lvl="2" indent="-349250" algn="l">
              <a:lnSpc>
                <a:spcPct val="120000"/>
              </a:lnSpc>
              <a:spcAft>
                <a:spcPts val="0"/>
              </a:spcAft>
              <a:buFont typeface="Arial" panose="020B0604020202020204" pitchFamily="34" charset="0"/>
              <a:buChar char="•"/>
            </a:pPr>
            <a:r>
              <a:rPr lang="en-US" dirty="0">
                <a:solidFill>
                  <a:schemeClr val="tx1"/>
                </a:solidFill>
                <a:latin typeface="Franklin Gothic Medium" panose="020B0603020102020204" pitchFamily="34" charset="0"/>
                <a:hlinkClick r:id="rId6">
                  <a:extLst>
                    <a:ext uri="{A12FA001-AC4F-418D-AE19-62706E023703}">
                      <ahyp:hlinkClr xmlns:ahyp="http://schemas.microsoft.com/office/drawing/2018/hyperlinkcolor" val="tx"/>
                    </a:ext>
                  </a:extLst>
                </a:hlinkClick>
              </a:rPr>
              <a:t>American Red Cross – Extreme Heat Safety</a:t>
            </a:r>
            <a:endParaRPr lang="en-US" dirty="0">
              <a:solidFill>
                <a:schemeClr val="tx1"/>
              </a:solidFill>
              <a:latin typeface="Franklin Gothic Medium" panose="020B0603020102020204" pitchFamily="34" charset="0"/>
            </a:endParaRPr>
          </a:p>
          <a:p>
            <a:pPr marL="342900" indent="-342900">
              <a:lnSpc>
                <a:spcPct val="120000"/>
              </a:lnSpc>
              <a:spcAft>
                <a:spcPts val="0"/>
              </a:spcAft>
              <a:buFont typeface="Arial" panose="020B0604020202020204" pitchFamily="34" charset="0"/>
              <a:buChar char="•"/>
            </a:pPr>
            <a:endParaRPr lang="en-US" sz="1800" dirty="0">
              <a:solidFill>
                <a:schemeClr val="tx1"/>
              </a:solidFill>
              <a:latin typeface="Franklin Gothic Medium" panose="020B0603020102020204" pitchFamily="34" charset="0"/>
            </a:endParaRPr>
          </a:p>
          <a:p>
            <a:pPr marL="342900" indent="-342900">
              <a:lnSpc>
                <a:spcPct val="120000"/>
              </a:lnSpc>
              <a:spcAft>
                <a:spcPts val="0"/>
              </a:spcAft>
              <a:buFont typeface="Arial" panose="020B0604020202020204" pitchFamily="34" charset="0"/>
              <a:buChar char="•"/>
            </a:pPr>
            <a:r>
              <a:rPr lang="en-US" sz="1800" dirty="0">
                <a:solidFill>
                  <a:schemeClr val="tx1"/>
                </a:solidFill>
                <a:latin typeface="Franklin Gothic Medium" panose="020B0603020102020204" pitchFamily="34" charset="0"/>
                <a:hlinkClick r:id="rId7">
                  <a:extLst>
                    <a:ext uri="{A12FA001-AC4F-418D-AE19-62706E023703}">
                      <ahyp:hlinkClr xmlns:ahyp="http://schemas.microsoft.com/office/drawing/2018/hyperlinkcolor" val="tx"/>
                    </a:ext>
                  </a:extLst>
                </a:hlinkClick>
              </a:rPr>
              <a:t>American Veterinary Medical Association – Warm Weather Pet Safety</a:t>
            </a:r>
            <a:endParaRPr lang="en-US" sz="1800" dirty="0">
              <a:solidFill>
                <a:schemeClr val="tx1"/>
              </a:solidFill>
              <a:latin typeface="Franklin Gothic Medium" panose="020B0603020102020204" pitchFamily="34" charset="0"/>
            </a:endParaRPr>
          </a:p>
          <a:p>
            <a:pPr marL="342900" indent="-342900">
              <a:lnSpc>
                <a:spcPct val="120000"/>
              </a:lnSpc>
              <a:spcAft>
                <a:spcPts val="0"/>
              </a:spcAft>
              <a:buFont typeface="Arial" panose="020B0604020202020204" pitchFamily="34" charset="0"/>
              <a:buChar char="•"/>
            </a:pPr>
            <a:endParaRPr lang="en-US" sz="1800" dirty="0">
              <a:solidFill>
                <a:schemeClr val="tx1"/>
              </a:solidFill>
              <a:latin typeface="Franklin Gothic Medium" panose="020B0603020102020204" pitchFamily="34" charset="0"/>
            </a:endParaRPr>
          </a:p>
          <a:p>
            <a:pPr marL="342900" indent="-342900">
              <a:lnSpc>
                <a:spcPct val="120000"/>
              </a:lnSpc>
              <a:spcAft>
                <a:spcPts val="0"/>
              </a:spcAft>
              <a:buFont typeface="Arial" panose="020B0604020202020204" pitchFamily="34" charset="0"/>
              <a:buChar char="•"/>
            </a:pPr>
            <a:r>
              <a:rPr lang="en-US" sz="1800" dirty="0">
                <a:solidFill>
                  <a:schemeClr val="tx1"/>
                </a:solidFill>
                <a:latin typeface="Franklin Gothic Medium" panose="020B0603020102020204" pitchFamily="34" charset="0"/>
                <a:hlinkClick r:id="rId8">
                  <a:extLst>
                    <a:ext uri="{A12FA001-AC4F-418D-AE19-62706E023703}">
                      <ahyp:hlinkClr xmlns:ahyp="http://schemas.microsoft.com/office/drawing/2018/hyperlinkcolor" val="tx"/>
                    </a:ext>
                  </a:extLst>
                </a:hlinkClick>
              </a:rPr>
              <a:t>Centers For Disease Control: Infants and Children and Heat</a:t>
            </a:r>
            <a:endParaRPr lang="en-US" sz="1800" dirty="0">
              <a:solidFill>
                <a:schemeClr val="tx1"/>
              </a:solidFill>
              <a:latin typeface="Franklin Gothic Medium" panose="020B0603020102020204" pitchFamily="34" charset="0"/>
            </a:endParaRPr>
          </a:p>
          <a:p>
            <a:pPr marL="342900" indent="-342900">
              <a:lnSpc>
                <a:spcPct val="120000"/>
              </a:lnSpc>
              <a:spcAft>
                <a:spcPts val="0"/>
              </a:spcAft>
              <a:buFont typeface="Arial" panose="020B0604020202020204" pitchFamily="34" charset="0"/>
              <a:buChar char="•"/>
            </a:pPr>
            <a:endParaRPr lang="en-US" sz="1800" dirty="0">
              <a:latin typeface="Franklin Gothic Medium" panose="020B0603020102020204" pitchFamily="34" charset="0"/>
            </a:endParaRPr>
          </a:p>
          <a:p>
            <a:pPr marL="342900" indent="-342900">
              <a:lnSpc>
                <a:spcPct val="120000"/>
              </a:lnSpc>
              <a:spcAft>
                <a:spcPts val="0"/>
              </a:spcAft>
              <a:buFont typeface="Arial" panose="020B0604020202020204" pitchFamily="34" charset="0"/>
              <a:buChar char="•"/>
            </a:pPr>
            <a:r>
              <a:rPr lang="en-US" sz="1800" dirty="0">
                <a:latin typeface="Franklin Gothic Medium" panose="020B0603020102020204" pitchFamily="34" charset="0"/>
              </a:rPr>
              <a:t>Your local, county, and state Emergency Management Agencies</a:t>
            </a:r>
          </a:p>
        </p:txBody>
      </p:sp>
      <p:cxnSp>
        <p:nvCxnSpPr>
          <p:cNvPr id="4" name="Straight Connector 3">
            <a:extLst>
              <a:ext uri="{FF2B5EF4-FFF2-40B4-BE49-F238E27FC236}">
                <a16:creationId xmlns:a16="http://schemas.microsoft.com/office/drawing/2014/main" id="{5EB6C1D1-C98F-72EF-8B97-48CAA4ECB848}"/>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2EB0927-2007-F8BD-289D-5B0EEDD2DC5E}"/>
              </a:ext>
            </a:extLst>
          </p:cNvPr>
          <p:cNvGrpSpPr/>
          <p:nvPr/>
        </p:nvGrpSpPr>
        <p:grpSpPr>
          <a:xfrm>
            <a:off x="5876914" y="1306805"/>
            <a:ext cx="438170" cy="438170"/>
            <a:chOff x="5876914" y="1306805"/>
            <a:chExt cx="438170" cy="438170"/>
          </a:xfrm>
        </p:grpSpPr>
        <p:sp>
          <p:nvSpPr>
            <p:cNvPr id="6" name="Oval 5">
              <a:extLst>
                <a:ext uri="{FF2B5EF4-FFF2-40B4-BE49-F238E27FC236}">
                  <a16:creationId xmlns:a16="http://schemas.microsoft.com/office/drawing/2014/main" id="{0D0149FA-502D-4C49-65C2-4B63ABAEBB9C}"/>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2DF5336-C5AB-73EC-7DE9-04D1154D5A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8" name="Picture 7" descr="A logo of a network&#10;&#10;AI-generated content may be incorrect.">
            <a:hlinkClick r:id="" action="ppaction://noaction"/>
            <a:extLst>
              <a:ext uri="{FF2B5EF4-FFF2-40B4-BE49-F238E27FC236}">
                <a16:creationId xmlns:a16="http://schemas.microsoft.com/office/drawing/2014/main" id="{0780D53B-84C9-6F50-9CF8-419538DD7B90}"/>
              </a:ext>
            </a:extLst>
          </p:cNvPr>
          <p:cNvPicPr>
            <a:picLocks noChangeAspect="1"/>
          </p:cNvPicPr>
          <p:nvPr/>
        </p:nvPicPr>
        <p:blipFill>
          <a:blip r:embed="rId10"/>
          <a:srcRect/>
          <a:stretch/>
        </p:blipFill>
        <p:spPr>
          <a:xfrm>
            <a:off x="10835640" y="210312"/>
            <a:ext cx="1188720" cy="1188720"/>
          </a:xfrm>
          <a:prstGeom prst="rect">
            <a:avLst/>
          </a:prstGeom>
          <a:effectLst>
            <a:glow rad="12700">
              <a:schemeClr val="accent3">
                <a:satMod val="175000"/>
                <a:alpha val="8119"/>
              </a:schemeClr>
            </a:glow>
          </a:effectLst>
        </p:spPr>
      </p:pic>
      <p:pic>
        <p:nvPicPr>
          <p:cNvPr id="10" name="Audio 9">
            <a:extLst>
              <a:ext uri="{FF2B5EF4-FFF2-40B4-BE49-F238E27FC236}">
                <a16:creationId xmlns:a16="http://schemas.microsoft.com/office/drawing/2014/main" id="{56C13B6B-6DFE-E435-A7C7-0652184966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2111916"/>
      </p:ext>
    </p:extLst>
  </p:cSld>
  <p:clrMapOvr>
    <a:masterClrMapping/>
  </p:clrMapOvr>
  <mc:AlternateContent xmlns:mc="http://schemas.openxmlformats.org/markup-compatibility/2006" xmlns:p14="http://schemas.microsoft.com/office/powerpoint/2010/main">
    <mc:Choice Requires="p14">
      <p:transition spd="slow" p14:dur="2000" advTm="15906"/>
    </mc:Choice>
    <mc:Fallback xmlns="">
      <p:transition spd="slow" advTm="1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07C7-045F-9F4B-B335-BC841DCC0C8D}"/>
              </a:ext>
            </a:extLst>
          </p:cNvPr>
          <p:cNvSpPr>
            <a:spLocks noGrp="1"/>
          </p:cNvSpPr>
          <p:nvPr>
            <p:ph type="ctrTitle"/>
          </p:nvPr>
        </p:nvSpPr>
        <p:spPr/>
        <p:txBody>
          <a:bodyPr/>
          <a:lstStyle/>
          <a:p>
            <a:r>
              <a:rPr lang="en-US" b="1" dirty="0">
                <a:latin typeface="Trajan Pro" panose="02020502050506020301" pitchFamily="18" charset="0"/>
              </a:rPr>
              <a:t>Extreme Heat</a:t>
            </a:r>
          </a:p>
        </p:txBody>
      </p:sp>
      <p:pic>
        <p:nvPicPr>
          <p:cNvPr id="14" name="Audio 13">
            <a:extLst>
              <a:ext uri="{FF2B5EF4-FFF2-40B4-BE49-F238E27FC236}">
                <a16:creationId xmlns:a16="http://schemas.microsoft.com/office/drawing/2014/main" id="{93333277-D5E1-B3D6-E6EA-067673888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4943291"/>
      </p:ext>
    </p:extLst>
  </p:cSld>
  <p:clrMapOvr>
    <a:masterClrMapping/>
  </p:clrMapOvr>
  <mc:AlternateContent xmlns:mc="http://schemas.openxmlformats.org/markup-compatibility/2006" xmlns:p14="http://schemas.microsoft.com/office/powerpoint/2010/main">
    <mc:Choice Requires="p14">
      <p:transition spd="slow" p14:dur="2000" advTm="6357"/>
    </mc:Choice>
    <mc:Fallback xmlns="">
      <p:transition spd="slow" advTm="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A04C-7B9D-8BC2-5760-3D3606BBB3D0}"/>
              </a:ext>
            </a:extLst>
          </p:cNvPr>
          <p:cNvSpPr>
            <a:spLocks noGrp="1"/>
          </p:cNvSpPr>
          <p:nvPr>
            <p:ph type="title"/>
          </p:nvPr>
        </p:nvSpPr>
        <p:spPr/>
        <p:txBody>
          <a:bodyPr/>
          <a:lstStyle/>
          <a:p>
            <a:r>
              <a:rPr lang="en-US"/>
              <a:t>What is a . . . ?</a:t>
            </a:r>
          </a:p>
        </p:txBody>
      </p:sp>
      <p:sp>
        <p:nvSpPr>
          <p:cNvPr id="3" name="Subtitle 2">
            <a:extLst>
              <a:ext uri="{FF2B5EF4-FFF2-40B4-BE49-F238E27FC236}">
                <a16:creationId xmlns:a16="http://schemas.microsoft.com/office/drawing/2014/main" id="{D5869F70-9523-244F-9880-810E5D71F2FE}"/>
              </a:ext>
            </a:extLst>
          </p:cNvPr>
          <p:cNvSpPr>
            <a:spLocks noGrp="1"/>
          </p:cNvSpPr>
          <p:nvPr>
            <p:ph type="subTitle" idx="14"/>
          </p:nvPr>
        </p:nvSpPr>
        <p:spPr>
          <a:xfrm>
            <a:off x="822960" y="3050908"/>
            <a:ext cx="6634853" cy="1881048"/>
          </a:xfrm>
        </p:spPr>
        <p:txBody>
          <a:bodyPr vert="horz" lIns="0" tIns="0" rIns="0" bIns="0" rtlCol="0" anchor="t">
            <a:normAutofit/>
          </a:bodyPr>
          <a:lstStyle/>
          <a:p>
            <a:pPr marL="457200" indent="-457200">
              <a:lnSpc>
                <a:spcPct val="100000"/>
              </a:lnSpc>
              <a:spcAft>
                <a:spcPts val="400"/>
              </a:spcAft>
              <a:buFont typeface="Arial" panose="020B0604020202020204" pitchFamily="34" charset="0"/>
              <a:buChar char="•"/>
            </a:pPr>
            <a:r>
              <a:rPr lang="en-US" sz="2800" dirty="0">
                <a:latin typeface="Franklin Gothic Medium" panose="020B0603020102020204" pitchFamily="34" charset="0"/>
              </a:rPr>
              <a:t>Extreme Heat Watch</a:t>
            </a:r>
          </a:p>
          <a:p>
            <a:pPr marL="457200" indent="-457200">
              <a:lnSpc>
                <a:spcPct val="100000"/>
              </a:lnSpc>
              <a:spcAft>
                <a:spcPts val="400"/>
              </a:spcAft>
              <a:buFont typeface="Arial" panose="020B0604020202020204" pitchFamily="34" charset="0"/>
              <a:buChar char="•"/>
            </a:pPr>
            <a:r>
              <a:rPr lang="en-US" sz="2800" dirty="0">
                <a:latin typeface="Franklin Gothic Medium" panose="020B0603020102020204" pitchFamily="34" charset="0"/>
              </a:rPr>
              <a:t>Extreme Heat Warning</a:t>
            </a:r>
          </a:p>
          <a:p>
            <a:pPr marL="457200" indent="-457200">
              <a:lnSpc>
                <a:spcPct val="100000"/>
              </a:lnSpc>
              <a:spcAft>
                <a:spcPts val="400"/>
              </a:spcAft>
              <a:buFont typeface="Arial" panose="020B0604020202020204" pitchFamily="34" charset="0"/>
              <a:buChar char="•"/>
            </a:pPr>
            <a:r>
              <a:rPr lang="en-US" sz="2800" dirty="0">
                <a:latin typeface="Franklin Gothic Medium" panose="020B0603020102020204" pitchFamily="34" charset="0"/>
              </a:rPr>
              <a:t>Humidity</a:t>
            </a:r>
          </a:p>
          <a:p>
            <a:pPr marL="457200" indent="-457200">
              <a:lnSpc>
                <a:spcPct val="100000"/>
              </a:lnSpc>
              <a:spcAft>
                <a:spcPts val="400"/>
              </a:spcAft>
              <a:buFont typeface="Arial" panose="020B0604020202020204" pitchFamily="34" charset="0"/>
              <a:buChar char="•"/>
            </a:pPr>
            <a:r>
              <a:rPr lang="en-US" sz="2800" dirty="0">
                <a:latin typeface="Franklin Gothic Medium"/>
                <a:ea typeface="Roboto Light"/>
              </a:rPr>
              <a:t>“Feels Like” temperature</a:t>
            </a:r>
          </a:p>
        </p:txBody>
      </p:sp>
      <p:cxnSp>
        <p:nvCxnSpPr>
          <p:cNvPr id="4" name="Straight Connector 3">
            <a:extLst>
              <a:ext uri="{FF2B5EF4-FFF2-40B4-BE49-F238E27FC236}">
                <a16:creationId xmlns:a16="http://schemas.microsoft.com/office/drawing/2014/main" id="{AF205BAC-A6EA-205D-74E2-9AE162FB2479}"/>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8F82652-5863-3A92-B4BD-808B405A3D57}"/>
              </a:ext>
            </a:extLst>
          </p:cNvPr>
          <p:cNvGrpSpPr/>
          <p:nvPr/>
        </p:nvGrpSpPr>
        <p:grpSpPr>
          <a:xfrm>
            <a:off x="5876914" y="1306805"/>
            <a:ext cx="438170" cy="438170"/>
            <a:chOff x="5876914" y="1306805"/>
            <a:chExt cx="438170" cy="438170"/>
          </a:xfrm>
        </p:grpSpPr>
        <p:sp>
          <p:nvSpPr>
            <p:cNvPr id="6" name="Oval 5">
              <a:extLst>
                <a:ext uri="{FF2B5EF4-FFF2-40B4-BE49-F238E27FC236}">
                  <a16:creationId xmlns:a16="http://schemas.microsoft.com/office/drawing/2014/main" id="{CAE228C0-67CF-B2E4-98CD-FAD55EB7B99A}"/>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686BEE30-5549-EDC4-3D46-F0F93B17352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12" name="Picture 11" descr="A logo of a network&#10;&#10;AI-generated content may be incorrect.">
            <a:hlinkClick r:id="" action="ppaction://noaction"/>
            <a:extLst>
              <a:ext uri="{FF2B5EF4-FFF2-40B4-BE49-F238E27FC236}">
                <a16:creationId xmlns:a16="http://schemas.microsoft.com/office/drawing/2014/main" id="{64D1E972-C6A7-C708-8141-45EA743C8ACB}"/>
              </a:ext>
            </a:extLst>
          </p:cNvPr>
          <p:cNvPicPr>
            <a:picLocks noChangeAspect="1"/>
          </p:cNvPicPr>
          <p:nvPr/>
        </p:nvPicPr>
        <p:blipFill>
          <a:blip r:embed="rId7"/>
          <a:srcRect/>
          <a:stretch/>
        </p:blipFill>
        <p:spPr>
          <a:xfrm>
            <a:off x="10835640" y="210312"/>
            <a:ext cx="1188720" cy="1188720"/>
          </a:xfrm>
          <a:prstGeom prst="rect">
            <a:avLst/>
          </a:prstGeom>
          <a:effectLst>
            <a:glow rad="12700">
              <a:schemeClr val="accent3">
                <a:satMod val="175000"/>
                <a:alpha val="8119"/>
              </a:schemeClr>
            </a:glow>
          </a:effectLst>
        </p:spPr>
      </p:pic>
      <p:pic>
        <p:nvPicPr>
          <p:cNvPr id="11266" name="Picture 2" descr="What is extreme heat? | Placer County, CA">
            <a:extLst>
              <a:ext uri="{FF2B5EF4-FFF2-40B4-BE49-F238E27FC236}">
                <a16:creationId xmlns:a16="http://schemas.microsoft.com/office/drawing/2014/main" id="{F13B08F2-A044-3CAA-B2EE-AB207779A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8988" y="2056715"/>
            <a:ext cx="5573960" cy="3709217"/>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extLst>
              <a:ext uri="{FF2B5EF4-FFF2-40B4-BE49-F238E27FC236}">
                <a16:creationId xmlns:a16="http://schemas.microsoft.com/office/drawing/2014/main" id="{8A6D6A59-DF0F-AA23-D808-324C9393AF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39262589"/>
      </p:ext>
    </p:extLst>
  </p:cSld>
  <p:clrMapOvr>
    <a:masterClrMapping/>
  </p:clrMapOvr>
  <mc:AlternateContent xmlns:mc="http://schemas.openxmlformats.org/markup-compatibility/2006" xmlns:p14="http://schemas.microsoft.com/office/powerpoint/2010/main">
    <mc:Choice Requires="p14">
      <p:transition spd="slow" p14:dur="2000" advTm="72256"/>
    </mc:Choice>
    <mc:Fallback xmlns="">
      <p:transition spd="slow" advTm="7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9C39-1C8D-367C-3A5F-635ACA80FD2F}"/>
              </a:ext>
            </a:extLst>
          </p:cNvPr>
          <p:cNvSpPr>
            <a:spLocks noGrp="1"/>
          </p:cNvSpPr>
          <p:nvPr>
            <p:ph type="title"/>
          </p:nvPr>
        </p:nvSpPr>
        <p:spPr/>
        <p:txBody>
          <a:bodyPr/>
          <a:lstStyle/>
          <a:p>
            <a:r>
              <a:rPr lang="en-US" dirty="0"/>
              <a:t>Heat Exhaustion vs. Heat Stroke</a:t>
            </a:r>
          </a:p>
        </p:txBody>
      </p:sp>
      <p:cxnSp>
        <p:nvCxnSpPr>
          <p:cNvPr id="4" name="Straight Connector 3">
            <a:extLst>
              <a:ext uri="{FF2B5EF4-FFF2-40B4-BE49-F238E27FC236}">
                <a16:creationId xmlns:a16="http://schemas.microsoft.com/office/drawing/2014/main" id="{6411F83E-4C97-89BA-33A2-EF81C88D1D22}"/>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6950BD0-6F2E-2A86-6446-17AAA21FBF4E}"/>
              </a:ext>
            </a:extLst>
          </p:cNvPr>
          <p:cNvGrpSpPr/>
          <p:nvPr/>
        </p:nvGrpSpPr>
        <p:grpSpPr>
          <a:xfrm>
            <a:off x="5876914" y="1306805"/>
            <a:ext cx="438170" cy="438170"/>
            <a:chOff x="5876914" y="1306805"/>
            <a:chExt cx="438170" cy="438170"/>
          </a:xfrm>
        </p:grpSpPr>
        <p:sp>
          <p:nvSpPr>
            <p:cNvPr id="6" name="Oval 5">
              <a:extLst>
                <a:ext uri="{FF2B5EF4-FFF2-40B4-BE49-F238E27FC236}">
                  <a16:creationId xmlns:a16="http://schemas.microsoft.com/office/drawing/2014/main" id="{B40BD64F-4331-50A8-EA31-FAFFFCED1FB0}"/>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14574ABD-87ED-37FE-EE95-8008286BE3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8" name="Picture 7" descr="A logo of a network&#10;&#10;AI-generated content may be incorrect.">
            <a:hlinkClick r:id="" action="ppaction://noaction"/>
            <a:extLst>
              <a:ext uri="{FF2B5EF4-FFF2-40B4-BE49-F238E27FC236}">
                <a16:creationId xmlns:a16="http://schemas.microsoft.com/office/drawing/2014/main" id="{C74768BC-0EC7-B640-BF37-F327C49AB1A3}"/>
              </a:ext>
            </a:extLst>
          </p:cNvPr>
          <p:cNvPicPr>
            <a:picLocks noChangeAspect="1"/>
          </p:cNvPicPr>
          <p:nvPr/>
        </p:nvPicPr>
        <p:blipFill>
          <a:blip r:embed="rId6"/>
          <a:srcRect/>
          <a:stretch/>
        </p:blipFill>
        <p:spPr>
          <a:xfrm>
            <a:off x="10835640" y="210312"/>
            <a:ext cx="1188720" cy="1188720"/>
          </a:xfrm>
          <a:prstGeom prst="rect">
            <a:avLst/>
          </a:prstGeom>
          <a:effectLst>
            <a:glow rad="12700">
              <a:schemeClr val="accent3">
                <a:satMod val="175000"/>
                <a:alpha val="8119"/>
              </a:schemeClr>
            </a:glow>
          </a:effectLst>
        </p:spPr>
      </p:pic>
      <p:pic>
        <p:nvPicPr>
          <p:cNvPr id="1026" name="Picture 2">
            <a:extLst>
              <a:ext uri="{FF2B5EF4-FFF2-40B4-BE49-F238E27FC236}">
                <a16:creationId xmlns:a16="http://schemas.microsoft.com/office/drawing/2014/main" id="{095DCA1B-9C86-9BC5-5C33-B780B5A2E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7916" y="1744975"/>
            <a:ext cx="8016168" cy="451085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extLst>
              <a:ext uri="{FF2B5EF4-FFF2-40B4-BE49-F238E27FC236}">
                <a16:creationId xmlns:a16="http://schemas.microsoft.com/office/drawing/2014/main" id="{755DE47E-E1C9-A667-C335-7449C12B6C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60095341"/>
      </p:ext>
    </p:extLst>
  </p:cSld>
  <p:clrMapOvr>
    <a:masterClrMapping/>
  </p:clrMapOvr>
  <mc:AlternateContent xmlns:mc="http://schemas.openxmlformats.org/markup-compatibility/2006" xmlns:p14="http://schemas.microsoft.com/office/powerpoint/2010/main">
    <mc:Choice Requires="p14">
      <p:transition spd="slow" p14:dur="2000" advTm="54464"/>
    </mc:Choice>
    <mc:Fallback xmlns="">
      <p:transition spd="slow" advTm="5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EFA98-CAB4-B3E3-B882-A9E1B0B42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266B3-F870-A562-331E-0B6B10F8DAD4}"/>
              </a:ext>
            </a:extLst>
          </p:cNvPr>
          <p:cNvSpPr>
            <a:spLocks noGrp="1"/>
          </p:cNvSpPr>
          <p:nvPr>
            <p:ph type="title"/>
          </p:nvPr>
        </p:nvSpPr>
        <p:spPr/>
        <p:txBody>
          <a:bodyPr/>
          <a:lstStyle/>
          <a:p>
            <a:r>
              <a:rPr lang="en-US" dirty="0"/>
              <a:t>Heat Index</a:t>
            </a:r>
          </a:p>
        </p:txBody>
      </p:sp>
      <p:cxnSp>
        <p:nvCxnSpPr>
          <p:cNvPr id="4" name="Straight Connector 3">
            <a:extLst>
              <a:ext uri="{FF2B5EF4-FFF2-40B4-BE49-F238E27FC236}">
                <a16:creationId xmlns:a16="http://schemas.microsoft.com/office/drawing/2014/main" id="{06BC7696-C3CE-ABD4-BFA6-D342DB478A98}"/>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E3941EE-7448-60B6-9224-AF67D9119760}"/>
              </a:ext>
            </a:extLst>
          </p:cNvPr>
          <p:cNvGrpSpPr/>
          <p:nvPr/>
        </p:nvGrpSpPr>
        <p:grpSpPr>
          <a:xfrm>
            <a:off x="5876914" y="1306805"/>
            <a:ext cx="438170" cy="438170"/>
            <a:chOff x="5876914" y="1306805"/>
            <a:chExt cx="438170" cy="438170"/>
          </a:xfrm>
        </p:grpSpPr>
        <p:sp>
          <p:nvSpPr>
            <p:cNvPr id="6" name="Oval 5">
              <a:extLst>
                <a:ext uri="{FF2B5EF4-FFF2-40B4-BE49-F238E27FC236}">
                  <a16:creationId xmlns:a16="http://schemas.microsoft.com/office/drawing/2014/main" id="{58C4C654-4E3E-6408-C427-C96C23383D41}"/>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7DAA397D-026F-7433-643D-8EEEADABB2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8" name="Picture 7" descr="A logo of a network&#10;&#10;AI-generated content may be incorrect.">
            <a:hlinkClick r:id="" action="ppaction://noaction"/>
            <a:extLst>
              <a:ext uri="{FF2B5EF4-FFF2-40B4-BE49-F238E27FC236}">
                <a16:creationId xmlns:a16="http://schemas.microsoft.com/office/drawing/2014/main" id="{A24CA3E3-8A46-0F3E-F2BA-A37B4C04D5BD}"/>
              </a:ext>
            </a:extLst>
          </p:cNvPr>
          <p:cNvPicPr>
            <a:picLocks noChangeAspect="1"/>
          </p:cNvPicPr>
          <p:nvPr/>
        </p:nvPicPr>
        <p:blipFill>
          <a:blip r:embed="rId6"/>
          <a:srcRect/>
          <a:stretch/>
        </p:blipFill>
        <p:spPr>
          <a:xfrm>
            <a:off x="10835640" y="207085"/>
            <a:ext cx="1188720" cy="1188720"/>
          </a:xfrm>
          <a:prstGeom prst="rect">
            <a:avLst/>
          </a:prstGeom>
          <a:effectLst>
            <a:glow rad="12700">
              <a:schemeClr val="accent3">
                <a:satMod val="175000"/>
                <a:alpha val="8119"/>
              </a:schemeClr>
            </a:glow>
          </a:effectLst>
        </p:spPr>
      </p:pic>
      <p:sp>
        <p:nvSpPr>
          <p:cNvPr id="3" name="TextBox 2">
            <a:extLst>
              <a:ext uri="{FF2B5EF4-FFF2-40B4-BE49-F238E27FC236}">
                <a16:creationId xmlns:a16="http://schemas.microsoft.com/office/drawing/2014/main" id="{DD06362C-E8DE-BF7F-176C-E7CD4C581738}"/>
              </a:ext>
            </a:extLst>
          </p:cNvPr>
          <p:cNvSpPr txBox="1"/>
          <p:nvPr/>
        </p:nvSpPr>
        <p:spPr>
          <a:xfrm>
            <a:off x="578498" y="2026299"/>
            <a:ext cx="4142792" cy="4154984"/>
          </a:xfrm>
          <a:prstGeom prst="rect">
            <a:avLst/>
          </a:prstGeom>
          <a:noFill/>
        </p:spPr>
        <p:txBody>
          <a:bodyPr wrap="square" rtlCol="0">
            <a:spAutoFit/>
          </a:bodyPr>
          <a:lstStyle/>
          <a:p>
            <a:r>
              <a:rPr lang="en-US" sz="2400" dirty="0">
                <a:latin typeface="Franklin Gothic Medium" panose="020B0603020102020204" pitchFamily="34" charset="0"/>
              </a:rPr>
              <a:t>The Heat Index combines the actual temperature with the relative humidity. </a:t>
            </a:r>
          </a:p>
          <a:p>
            <a:endParaRPr lang="en-US" sz="2400" dirty="0">
              <a:latin typeface="Franklin Gothic Medium" panose="020B0603020102020204" pitchFamily="34" charset="0"/>
            </a:endParaRPr>
          </a:p>
          <a:p>
            <a:r>
              <a:rPr lang="en-US" sz="2400" dirty="0">
                <a:latin typeface="Franklin Gothic Medium" panose="020B0603020102020204" pitchFamily="34" charset="0"/>
              </a:rPr>
              <a:t>It gives the “real feel” temperature.</a:t>
            </a:r>
          </a:p>
          <a:p>
            <a:endParaRPr lang="en-US" sz="2400" dirty="0">
              <a:latin typeface="Franklin Gothic Medium" panose="020B0603020102020204" pitchFamily="34" charset="0"/>
            </a:endParaRPr>
          </a:p>
          <a:p>
            <a:r>
              <a:rPr lang="en-US" sz="2400" dirty="0">
                <a:latin typeface="Franklin Gothic Medium" panose="020B0603020102020204" pitchFamily="34" charset="0"/>
              </a:rPr>
              <a:t>If the temperature is 92 degrees and the humidity is 70%, it will feel like it is 112 degrees. </a:t>
            </a:r>
          </a:p>
        </p:txBody>
      </p:sp>
      <p:pic>
        <p:nvPicPr>
          <p:cNvPr id="11" name="Audio 10">
            <a:extLst>
              <a:ext uri="{FF2B5EF4-FFF2-40B4-BE49-F238E27FC236}">
                <a16:creationId xmlns:a16="http://schemas.microsoft.com/office/drawing/2014/main" id="{C7D9160B-1DD4-22D2-9348-A418ED1D98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13" name="Picture 2" descr="Summer Heat 2">
            <a:extLst>
              <a:ext uri="{FF2B5EF4-FFF2-40B4-BE49-F238E27FC236}">
                <a16:creationId xmlns:a16="http://schemas.microsoft.com/office/drawing/2014/main" id="{B06FAB47-2152-CB41-CC0D-B7CD89DE3F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7400" y="2026298"/>
            <a:ext cx="703580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147586"/>
      </p:ext>
    </p:extLst>
  </p:cSld>
  <p:clrMapOvr>
    <a:masterClrMapping/>
  </p:clrMapOvr>
  <mc:AlternateContent xmlns:mc="http://schemas.openxmlformats.org/markup-compatibility/2006" xmlns:p14="http://schemas.microsoft.com/office/powerpoint/2010/main">
    <mc:Choice Requires="p14">
      <p:transition spd="slow" p14:dur="2000" advTm="38293"/>
    </mc:Choice>
    <mc:Fallback xmlns="">
      <p:transition spd="slow" advTm="3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9F88-5D59-6167-99B6-63E8EAE0B93E}"/>
              </a:ext>
            </a:extLst>
          </p:cNvPr>
          <p:cNvSpPr>
            <a:spLocks noGrp="1"/>
          </p:cNvSpPr>
          <p:nvPr>
            <p:ph type="title"/>
          </p:nvPr>
        </p:nvSpPr>
        <p:spPr/>
        <p:txBody>
          <a:bodyPr/>
          <a:lstStyle/>
          <a:p>
            <a:r>
              <a:rPr lang="en-US" dirty="0"/>
              <a:t>Heat Waves</a:t>
            </a:r>
          </a:p>
        </p:txBody>
      </p:sp>
      <p:sp>
        <p:nvSpPr>
          <p:cNvPr id="4" name="Subtitle 3">
            <a:extLst>
              <a:ext uri="{FF2B5EF4-FFF2-40B4-BE49-F238E27FC236}">
                <a16:creationId xmlns:a16="http://schemas.microsoft.com/office/drawing/2014/main" id="{827061FE-A325-119B-8277-4FD4FEAD91BF}"/>
              </a:ext>
            </a:extLst>
          </p:cNvPr>
          <p:cNvSpPr>
            <a:spLocks noGrp="1"/>
          </p:cNvSpPr>
          <p:nvPr>
            <p:ph type="subTitle" idx="14"/>
          </p:nvPr>
        </p:nvSpPr>
        <p:spPr>
          <a:xfrm>
            <a:off x="7290872" y="2405864"/>
            <a:ext cx="4413448" cy="3119821"/>
          </a:xfrm>
        </p:spPr>
        <p:txBody>
          <a:bodyPr>
            <a:normAutofit lnSpcReduction="10000"/>
          </a:bodyPr>
          <a:lstStyle/>
          <a:p>
            <a:pPr marL="342900" indent="-342900">
              <a:lnSpc>
                <a:spcPct val="100000"/>
              </a:lnSpc>
              <a:spcAft>
                <a:spcPts val="600"/>
              </a:spcAft>
              <a:buFont typeface="Arial" panose="020B0604020202020204" pitchFamily="34" charset="0"/>
              <a:buChar char="•"/>
            </a:pPr>
            <a:r>
              <a:rPr lang="en-US" sz="2400" dirty="0">
                <a:solidFill>
                  <a:schemeClr val="accent5"/>
                </a:solidFill>
              </a:rPr>
              <a:t>Periods of unusually hot weather.</a:t>
            </a:r>
          </a:p>
          <a:p>
            <a:pPr marL="342900" indent="-342900">
              <a:lnSpc>
                <a:spcPct val="100000"/>
              </a:lnSpc>
              <a:spcAft>
                <a:spcPts val="600"/>
              </a:spcAft>
              <a:buFont typeface="Arial" panose="020B0604020202020204" pitchFamily="34" charset="0"/>
              <a:buChar char="•"/>
            </a:pPr>
            <a:r>
              <a:rPr lang="en-US" sz="2400" dirty="0">
                <a:solidFill>
                  <a:schemeClr val="accent5"/>
                </a:solidFill>
              </a:rPr>
              <a:t>Significantly hotter than normal.</a:t>
            </a:r>
          </a:p>
          <a:p>
            <a:pPr marL="342900" indent="-342900">
              <a:lnSpc>
                <a:spcPct val="100000"/>
              </a:lnSpc>
              <a:spcAft>
                <a:spcPts val="600"/>
              </a:spcAft>
              <a:buFont typeface="Arial" panose="020B0604020202020204" pitchFamily="34" charset="0"/>
              <a:buChar char="•"/>
            </a:pPr>
            <a:r>
              <a:rPr lang="en-US" sz="2400" dirty="0">
                <a:solidFill>
                  <a:schemeClr val="accent5"/>
                </a:solidFill>
              </a:rPr>
              <a:t>Regional variations</a:t>
            </a:r>
          </a:p>
          <a:p>
            <a:pPr marL="342900" indent="-342900">
              <a:lnSpc>
                <a:spcPct val="100000"/>
              </a:lnSpc>
              <a:spcAft>
                <a:spcPts val="600"/>
              </a:spcAft>
              <a:buFont typeface="Arial" panose="020B0604020202020204" pitchFamily="34" charset="0"/>
              <a:buChar char="•"/>
            </a:pPr>
            <a:r>
              <a:rPr lang="en-US" sz="2400" dirty="0">
                <a:solidFill>
                  <a:schemeClr val="accent5"/>
                </a:solidFill>
              </a:rPr>
              <a:t>Health impacts</a:t>
            </a:r>
          </a:p>
          <a:p>
            <a:pPr marL="342900" indent="-342900">
              <a:lnSpc>
                <a:spcPct val="100000"/>
              </a:lnSpc>
              <a:spcAft>
                <a:spcPts val="600"/>
              </a:spcAft>
              <a:buFont typeface="Arial" panose="020B0604020202020204" pitchFamily="34" charset="0"/>
              <a:buChar char="•"/>
            </a:pPr>
            <a:r>
              <a:rPr lang="en-US" sz="2400" dirty="0">
                <a:solidFill>
                  <a:schemeClr val="accent5"/>
                </a:solidFill>
              </a:rPr>
              <a:t>Impacts on infrastructure, agriculture, and the economy</a:t>
            </a:r>
          </a:p>
        </p:txBody>
      </p:sp>
      <p:cxnSp>
        <p:nvCxnSpPr>
          <p:cNvPr id="3" name="Straight Connector 2">
            <a:extLst>
              <a:ext uri="{FF2B5EF4-FFF2-40B4-BE49-F238E27FC236}">
                <a16:creationId xmlns:a16="http://schemas.microsoft.com/office/drawing/2014/main" id="{BFD62393-E10A-9426-70F3-508F97991FAD}"/>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F079356-2648-FEE0-6DF2-C23DB0C31A5C}"/>
              </a:ext>
            </a:extLst>
          </p:cNvPr>
          <p:cNvGrpSpPr/>
          <p:nvPr/>
        </p:nvGrpSpPr>
        <p:grpSpPr>
          <a:xfrm>
            <a:off x="5876914" y="1306805"/>
            <a:ext cx="438170" cy="438170"/>
            <a:chOff x="5876914" y="1306805"/>
            <a:chExt cx="438170" cy="438170"/>
          </a:xfrm>
        </p:grpSpPr>
        <p:sp>
          <p:nvSpPr>
            <p:cNvPr id="6" name="Oval 5">
              <a:extLst>
                <a:ext uri="{FF2B5EF4-FFF2-40B4-BE49-F238E27FC236}">
                  <a16:creationId xmlns:a16="http://schemas.microsoft.com/office/drawing/2014/main" id="{6B9DA5D1-9855-EA89-457F-DC4AB9CE10AC}"/>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9F1747BE-D77A-5DBC-3E7E-41672C74381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8" name="Picture 7" descr="A logo of a network&#10;&#10;AI-generated content may be incorrect.">
            <a:hlinkClick r:id="" action="ppaction://noaction"/>
            <a:extLst>
              <a:ext uri="{FF2B5EF4-FFF2-40B4-BE49-F238E27FC236}">
                <a16:creationId xmlns:a16="http://schemas.microsoft.com/office/drawing/2014/main" id="{272E09D6-29DB-7A71-0277-9D958AC192F5}"/>
              </a:ext>
            </a:extLst>
          </p:cNvPr>
          <p:cNvPicPr>
            <a:picLocks noChangeAspect="1"/>
          </p:cNvPicPr>
          <p:nvPr/>
        </p:nvPicPr>
        <p:blipFill>
          <a:blip r:embed="rId6"/>
          <a:srcRect/>
          <a:stretch/>
        </p:blipFill>
        <p:spPr>
          <a:xfrm>
            <a:off x="10835640" y="207085"/>
            <a:ext cx="1188720" cy="1188720"/>
          </a:xfrm>
          <a:prstGeom prst="rect">
            <a:avLst/>
          </a:prstGeom>
          <a:effectLst>
            <a:glow rad="12700">
              <a:schemeClr val="accent3">
                <a:satMod val="175000"/>
                <a:alpha val="8119"/>
              </a:schemeClr>
            </a:glow>
          </a:effectLst>
        </p:spPr>
      </p:pic>
      <p:sp>
        <p:nvSpPr>
          <p:cNvPr id="10" name="TextBox 9">
            <a:extLst>
              <a:ext uri="{FF2B5EF4-FFF2-40B4-BE49-F238E27FC236}">
                <a16:creationId xmlns:a16="http://schemas.microsoft.com/office/drawing/2014/main" id="{EE793EC0-48D8-111D-2CB3-8D83DC464CA4}"/>
              </a:ext>
            </a:extLst>
          </p:cNvPr>
          <p:cNvSpPr txBox="1"/>
          <p:nvPr/>
        </p:nvSpPr>
        <p:spPr>
          <a:xfrm>
            <a:off x="1003881" y="6448587"/>
            <a:ext cx="10184235" cy="369332"/>
          </a:xfrm>
          <a:prstGeom prst="rect">
            <a:avLst/>
          </a:prstGeom>
          <a:noFill/>
        </p:spPr>
        <p:txBody>
          <a:bodyPr wrap="square">
            <a:spAutoFit/>
          </a:bodyPr>
          <a:lstStyle/>
          <a:p>
            <a:pPr algn="ctr"/>
            <a:r>
              <a:rPr lang="en-US">
                <a:solidFill>
                  <a:schemeClr val="accent5"/>
                </a:solidFill>
                <a:latin typeface="Franklin Gothic Medium" panose="020B0603020102020204" pitchFamily="34" charset="0"/>
              </a:rPr>
              <a:t>THE BIGGEST THREAT TO LIFE IN A HURRICANE IS THE STORM SURGE.</a:t>
            </a:r>
          </a:p>
        </p:txBody>
      </p:sp>
      <p:pic>
        <p:nvPicPr>
          <p:cNvPr id="9" name="Picture 2" descr="Hot sun over the mountains">
            <a:extLst>
              <a:ext uri="{FF2B5EF4-FFF2-40B4-BE49-F238E27FC236}">
                <a16:creationId xmlns:a16="http://schemas.microsoft.com/office/drawing/2014/main" id="{0F25351B-73C7-2C7A-489A-1B107D4847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 y="2438916"/>
            <a:ext cx="609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extLst>
              <a:ext uri="{FF2B5EF4-FFF2-40B4-BE49-F238E27FC236}">
                <a16:creationId xmlns:a16="http://schemas.microsoft.com/office/drawing/2014/main" id="{7DA8F377-2279-C8A1-A595-050EB93903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383436"/>
      </p:ext>
    </p:extLst>
  </p:cSld>
  <p:clrMapOvr>
    <a:masterClrMapping/>
  </p:clrMapOvr>
  <mc:AlternateContent xmlns:mc="http://schemas.openxmlformats.org/markup-compatibility/2006" xmlns:p14="http://schemas.microsoft.com/office/powerpoint/2010/main">
    <mc:Choice Requires="p14">
      <p:transition spd="slow" p14:dur="2000" advTm="52533"/>
    </mc:Choice>
    <mc:Fallback xmlns="">
      <p:transition spd="slow" advTm="5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AA3-0075-34AF-A90D-2A4703B71A99}"/>
              </a:ext>
            </a:extLst>
          </p:cNvPr>
          <p:cNvSpPr>
            <a:spLocks noGrp="1"/>
          </p:cNvSpPr>
          <p:nvPr>
            <p:ph type="title"/>
          </p:nvPr>
        </p:nvSpPr>
        <p:spPr/>
        <p:txBody>
          <a:bodyPr/>
          <a:lstStyle/>
          <a:p>
            <a:r>
              <a:rPr lang="en-US" dirty="0"/>
              <a:t>Heat Safety</a:t>
            </a:r>
          </a:p>
        </p:txBody>
      </p:sp>
      <p:cxnSp>
        <p:nvCxnSpPr>
          <p:cNvPr id="3" name="Straight Connector 2">
            <a:extLst>
              <a:ext uri="{FF2B5EF4-FFF2-40B4-BE49-F238E27FC236}">
                <a16:creationId xmlns:a16="http://schemas.microsoft.com/office/drawing/2014/main" id="{3695B5F2-9DBE-43CD-0A0E-05A44AAEE2F9}"/>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EEE45DA-D624-643A-1E17-2A298666A1DD}"/>
              </a:ext>
            </a:extLst>
          </p:cNvPr>
          <p:cNvGrpSpPr/>
          <p:nvPr/>
        </p:nvGrpSpPr>
        <p:grpSpPr>
          <a:xfrm>
            <a:off x="5876914" y="1306805"/>
            <a:ext cx="438170" cy="438170"/>
            <a:chOff x="5876914" y="1306805"/>
            <a:chExt cx="438170" cy="438170"/>
          </a:xfrm>
        </p:grpSpPr>
        <p:sp>
          <p:nvSpPr>
            <p:cNvPr id="7" name="Oval 6">
              <a:extLst>
                <a:ext uri="{FF2B5EF4-FFF2-40B4-BE49-F238E27FC236}">
                  <a16:creationId xmlns:a16="http://schemas.microsoft.com/office/drawing/2014/main" id="{DCBEED79-E8AD-25D4-D3BF-340D02D33356}"/>
                </a:ext>
              </a:extLst>
            </p:cNvPr>
            <p:cNvSpPr/>
            <p:nvPr/>
          </p:nvSpPr>
          <p:spPr>
            <a:xfrm>
              <a:off x="5876914" y="1306805"/>
              <a:ext cx="438170" cy="438170"/>
            </a:xfrm>
            <a:prstGeom prst="ellipse">
              <a:avLst/>
            </a:prstGeom>
            <a:solidFill>
              <a:schemeClr val="bg1"/>
            </a:solidFill>
            <a:ln w="28575">
              <a:solidFill>
                <a:srgbClr val="F2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B8E3C2C4-3F0A-193B-D933-19DC1623DD6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8988" y="1371084"/>
              <a:ext cx="294026" cy="322665"/>
            </a:xfrm>
            <a:prstGeom prst="rect">
              <a:avLst/>
            </a:prstGeom>
          </p:spPr>
        </p:pic>
      </p:grpSp>
      <p:pic>
        <p:nvPicPr>
          <p:cNvPr id="13" name="Picture 12" descr="A logo of a network&#10;&#10;AI-generated content may be incorrect.">
            <a:hlinkClick r:id="" action="ppaction://noaction"/>
            <a:extLst>
              <a:ext uri="{FF2B5EF4-FFF2-40B4-BE49-F238E27FC236}">
                <a16:creationId xmlns:a16="http://schemas.microsoft.com/office/drawing/2014/main" id="{D17AA874-7C00-8731-9F58-502ADD289908}"/>
              </a:ext>
            </a:extLst>
          </p:cNvPr>
          <p:cNvPicPr>
            <a:picLocks noChangeAspect="1"/>
          </p:cNvPicPr>
          <p:nvPr/>
        </p:nvPicPr>
        <p:blipFill>
          <a:blip r:embed="rId6"/>
          <a:srcRect/>
          <a:stretch/>
        </p:blipFill>
        <p:spPr>
          <a:xfrm>
            <a:off x="10835640" y="210312"/>
            <a:ext cx="1188720" cy="1188720"/>
          </a:xfrm>
          <a:prstGeom prst="rect">
            <a:avLst/>
          </a:prstGeom>
          <a:effectLst>
            <a:glow rad="12700">
              <a:schemeClr val="accent3">
                <a:satMod val="175000"/>
                <a:alpha val="8119"/>
              </a:schemeClr>
            </a:glow>
          </a:effectLst>
        </p:spPr>
      </p:pic>
      <p:pic>
        <p:nvPicPr>
          <p:cNvPr id="4104" name="Picture 8" descr="Heat Safety Tips and Resources">
            <a:extLst>
              <a:ext uri="{FF2B5EF4-FFF2-40B4-BE49-F238E27FC236}">
                <a16:creationId xmlns:a16="http://schemas.microsoft.com/office/drawing/2014/main" id="{11932C12-BE85-B6DB-6D2A-624E638F14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4189" y="1610760"/>
            <a:ext cx="8229597" cy="4800599"/>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extLst>
              <a:ext uri="{FF2B5EF4-FFF2-40B4-BE49-F238E27FC236}">
                <a16:creationId xmlns:a16="http://schemas.microsoft.com/office/drawing/2014/main" id="{DFF400A7-5882-E6FC-C1E8-13E9CE0E33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01841575"/>
      </p:ext>
    </p:extLst>
  </p:cSld>
  <p:clrMapOvr>
    <a:masterClrMapping/>
  </p:clrMapOvr>
  <mc:AlternateContent xmlns:mc="http://schemas.openxmlformats.org/markup-compatibility/2006" xmlns:p14="http://schemas.microsoft.com/office/powerpoint/2010/main">
    <mc:Choice Requires="p14">
      <p:transition spd="slow" p14:dur="2000" advTm="56384"/>
    </mc:Choice>
    <mc:Fallback xmlns="">
      <p:transition spd="slow" advTm="5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EAA3-0075-34AF-A90D-2A4703B71A99}"/>
              </a:ext>
            </a:extLst>
          </p:cNvPr>
          <p:cNvSpPr>
            <a:spLocks noGrp="1"/>
          </p:cNvSpPr>
          <p:nvPr>
            <p:ph type="title"/>
          </p:nvPr>
        </p:nvSpPr>
        <p:spPr/>
        <p:txBody>
          <a:bodyPr/>
          <a:lstStyle/>
          <a:p>
            <a:r>
              <a:rPr lang="en-US" dirty="0"/>
              <a:t>Functional Needs Populations</a:t>
            </a:r>
          </a:p>
        </p:txBody>
      </p:sp>
      <p:cxnSp>
        <p:nvCxnSpPr>
          <p:cNvPr id="3" name="Straight Connector 2">
            <a:extLst>
              <a:ext uri="{FF2B5EF4-FFF2-40B4-BE49-F238E27FC236}">
                <a16:creationId xmlns:a16="http://schemas.microsoft.com/office/drawing/2014/main" id="{3695B5F2-9DBE-43CD-0A0E-05A44AAEE2F9}"/>
              </a:ext>
            </a:extLst>
          </p:cNvPr>
          <p:cNvCxnSpPr/>
          <p:nvPr/>
        </p:nvCxnSpPr>
        <p:spPr>
          <a:xfrm>
            <a:off x="0" y="1525890"/>
            <a:ext cx="12192000" cy="0"/>
          </a:xfrm>
          <a:prstGeom prst="line">
            <a:avLst/>
          </a:prstGeom>
          <a:ln w="28575">
            <a:solidFill>
              <a:srgbClr val="F2AD00"/>
            </a:solidFill>
          </a:ln>
        </p:spPr>
        <p:style>
          <a:lnRef idx="1">
            <a:schemeClr val="accent1"/>
          </a:lnRef>
          <a:fillRef idx="0">
            <a:schemeClr val="accent1"/>
          </a:fillRef>
          <a:effectRef idx="0">
            <a:schemeClr val="accent1"/>
          </a:effectRef>
          <a:fontRef idx="minor">
            <a:schemeClr val="tx1"/>
          </a:fontRef>
        </p:style>
      </p:cxnSp>
      <p:pic>
        <p:nvPicPr>
          <p:cNvPr id="13" name="Picture 12" descr="A logo of a network&#10;&#10;AI-generated content may be incorrect.">
            <a:hlinkClick r:id="" action="ppaction://noaction"/>
            <a:extLst>
              <a:ext uri="{FF2B5EF4-FFF2-40B4-BE49-F238E27FC236}">
                <a16:creationId xmlns:a16="http://schemas.microsoft.com/office/drawing/2014/main" id="{D17AA874-7C00-8731-9F58-502ADD289908}"/>
              </a:ext>
            </a:extLst>
          </p:cNvPr>
          <p:cNvPicPr>
            <a:picLocks noChangeAspect="1"/>
          </p:cNvPicPr>
          <p:nvPr/>
        </p:nvPicPr>
        <p:blipFill>
          <a:blip r:embed="rId5"/>
          <a:srcRect/>
          <a:stretch/>
        </p:blipFill>
        <p:spPr>
          <a:xfrm>
            <a:off x="10835640" y="210312"/>
            <a:ext cx="1188720" cy="1188720"/>
          </a:xfrm>
          <a:prstGeom prst="rect">
            <a:avLst/>
          </a:prstGeom>
          <a:effectLst>
            <a:glow rad="12700">
              <a:schemeClr val="accent3">
                <a:satMod val="175000"/>
                <a:alpha val="8119"/>
              </a:schemeClr>
            </a:glow>
          </a:effectLst>
        </p:spPr>
      </p:pic>
      <p:pic>
        <p:nvPicPr>
          <p:cNvPr id="5122" name="Picture 2" descr="Heat Safety Tips and Resources">
            <a:extLst>
              <a:ext uri="{FF2B5EF4-FFF2-40B4-BE49-F238E27FC236}">
                <a16:creationId xmlns:a16="http://schemas.microsoft.com/office/drawing/2014/main" id="{B6286D8E-A1F7-7676-B530-1521C91D7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541" y="2198281"/>
            <a:ext cx="5842459" cy="3408101"/>
          </a:xfrm>
          <a:prstGeom prst="rect">
            <a:avLst/>
          </a:prstGeom>
          <a:noFill/>
          <a:extLst>
            <a:ext uri="{909E8E84-426E-40DD-AFC4-6F175D3DCCD1}">
              <a14:hiddenFill xmlns:a14="http://schemas.microsoft.com/office/drawing/2010/main">
                <a:solidFill>
                  <a:srgbClr val="FFFFFF"/>
                </a:solidFill>
              </a14:hiddenFill>
            </a:ext>
          </a:extLst>
        </p:spPr>
      </p:pic>
      <p:pic>
        <p:nvPicPr>
          <p:cNvPr id="27" name="Audio 26">
            <a:extLst>
              <a:ext uri="{FF2B5EF4-FFF2-40B4-BE49-F238E27FC236}">
                <a16:creationId xmlns:a16="http://schemas.microsoft.com/office/drawing/2014/main" id="{2664F96E-E2FD-15BC-7257-F8066542B4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28" name="TextBox 27">
            <a:extLst>
              <a:ext uri="{FF2B5EF4-FFF2-40B4-BE49-F238E27FC236}">
                <a16:creationId xmlns:a16="http://schemas.microsoft.com/office/drawing/2014/main" id="{F9434F10-304E-A8D6-0C35-5C7EDFF9D647}"/>
              </a:ext>
            </a:extLst>
          </p:cNvPr>
          <p:cNvSpPr txBox="1"/>
          <p:nvPr/>
        </p:nvSpPr>
        <p:spPr>
          <a:xfrm>
            <a:off x="402956" y="2198281"/>
            <a:ext cx="4912963" cy="3416320"/>
          </a:xfrm>
          <a:prstGeom prst="rect">
            <a:avLst/>
          </a:prstGeom>
          <a:noFill/>
        </p:spPr>
        <p:txBody>
          <a:bodyPr wrap="square" rtlCol="0">
            <a:spAutoFit/>
          </a:bodyPr>
          <a:lstStyle/>
          <a:p>
            <a:r>
              <a:rPr lang="en-US" sz="2200" dirty="0"/>
              <a:t>Not everyone is able to regulate their body temperature as easily as is needed.   </a:t>
            </a:r>
          </a:p>
          <a:p>
            <a:endParaRPr lang="en-US" sz="2200" dirty="0"/>
          </a:p>
          <a:p>
            <a:r>
              <a:rPr lang="en-US" sz="2200" dirty="0"/>
              <a:t>Pregnant women, the very young, and the elderly are more </a:t>
            </a:r>
            <a:r>
              <a:rPr lang="en-US" sz="2200" dirty="0">
                <a:latin typeface="Franklin Gothic Book" panose="020B0503020102020204" pitchFamily="34" charset="0"/>
              </a:rPr>
              <a:t>prone</a:t>
            </a:r>
            <a:r>
              <a:rPr lang="en-US" sz="2200" dirty="0"/>
              <a:t> to heat illness than healthy adults.  </a:t>
            </a:r>
          </a:p>
          <a:p>
            <a:endParaRPr lang="en-US" sz="2200" dirty="0"/>
          </a:p>
          <a:p>
            <a:r>
              <a:rPr lang="en-US" sz="2200" dirty="0"/>
              <a:t>Be a good neighbor and check on your neighbors on extreme heat days.</a:t>
            </a:r>
          </a:p>
          <a:p>
            <a:endParaRPr lang="en-US" dirty="0"/>
          </a:p>
        </p:txBody>
      </p:sp>
    </p:spTree>
    <p:extLst>
      <p:ext uri="{BB962C8B-B14F-4D97-AF65-F5344CB8AC3E}">
        <p14:creationId xmlns:p14="http://schemas.microsoft.com/office/powerpoint/2010/main" val="1214081672"/>
      </p:ext>
    </p:extLst>
  </p:cSld>
  <p:clrMapOvr>
    <a:masterClrMapping/>
  </p:clrMapOvr>
  <mc:AlternateContent xmlns:mc="http://schemas.openxmlformats.org/markup-compatibility/2006" xmlns:p14="http://schemas.microsoft.com/office/powerpoint/2010/main">
    <mc:Choice Requires="p14">
      <p:transition spd="slow" p14:dur="2000" advTm="70677"/>
    </mc:Choice>
    <mc:Fallback xmlns="">
      <p:transition spd="slow" advTm="7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EB70-C629-A5B9-9EE1-B41C63B663C0}"/>
              </a:ext>
            </a:extLst>
          </p:cNvPr>
          <p:cNvSpPr>
            <a:spLocks noGrp="1"/>
          </p:cNvSpPr>
          <p:nvPr>
            <p:ph type="title"/>
          </p:nvPr>
        </p:nvSpPr>
        <p:spPr/>
        <p:txBody>
          <a:bodyPr/>
          <a:lstStyle/>
          <a:p>
            <a:r>
              <a:rPr lang="en-US" dirty="0"/>
              <a:t>Camp Safety</a:t>
            </a:r>
          </a:p>
        </p:txBody>
      </p:sp>
      <p:sp>
        <p:nvSpPr>
          <p:cNvPr id="3" name="Subtitle 2">
            <a:extLst>
              <a:ext uri="{FF2B5EF4-FFF2-40B4-BE49-F238E27FC236}">
                <a16:creationId xmlns:a16="http://schemas.microsoft.com/office/drawing/2014/main" id="{53E3352A-7432-4862-07B8-87B993415E58}"/>
              </a:ext>
            </a:extLst>
          </p:cNvPr>
          <p:cNvSpPr>
            <a:spLocks noGrp="1"/>
          </p:cNvSpPr>
          <p:nvPr>
            <p:ph type="subTitle" idx="14"/>
          </p:nvPr>
        </p:nvSpPr>
        <p:spPr>
          <a:xfrm>
            <a:off x="822960" y="1910080"/>
            <a:ext cx="4911413" cy="4262120"/>
          </a:xfrm>
        </p:spPr>
        <p:txBody>
          <a:bodyPr/>
          <a:lstStyle/>
          <a:p>
            <a:pPr marL="342900" indent="-342900">
              <a:buFont typeface="Arial" panose="020B0604020202020204" pitchFamily="34" charset="0"/>
              <a:buChar char="•"/>
            </a:pPr>
            <a:r>
              <a:rPr lang="en-US" dirty="0"/>
              <a:t>Prioritize hydration, shade, and appropriate clothing. </a:t>
            </a:r>
          </a:p>
          <a:p>
            <a:pPr marL="342900" indent="-342900">
              <a:buFont typeface="Arial" panose="020B0604020202020204" pitchFamily="34" charset="0"/>
              <a:buChar char="•"/>
            </a:pPr>
            <a:r>
              <a:rPr lang="en-US" dirty="0"/>
              <a:t>Schedule outdoor activities during cooler times. </a:t>
            </a:r>
          </a:p>
          <a:p>
            <a:pPr marL="342900" indent="-342900">
              <a:buFont typeface="Arial" panose="020B0604020202020204" pitchFamily="34" charset="0"/>
              <a:buChar char="•"/>
            </a:pPr>
            <a:r>
              <a:rPr lang="en-US" dirty="0"/>
              <a:t>Be aware of the signs of heat-related illnesses and have a plan for responding to them. </a:t>
            </a:r>
          </a:p>
          <a:p>
            <a:pPr marL="342900" indent="-342900">
              <a:buFont typeface="Arial" panose="020B0604020202020204" pitchFamily="34" charset="0"/>
              <a:buChar char="•"/>
            </a:pPr>
            <a:r>
              <a:rPr lang="en-US" dirty="0"/>
              <a:t>Be aware of hot tents and whether anyone is in them.</a:t>
            </a:r>
          </a:p>
        </p:txBody>
      </p:sp>
      <p:pic>
        <p:nvPicPr>
          <p:cNvPr id="1026" name="Picture 2" descr="Keep Your Summer Camp On The Right Track: Tips From The Pros">
            <a:extLst>
              <a:ext uri="{FF2B5EF4-FFF2-40B4-BE49-F238E27FC236}">
                <a16:creationId xmlns:a16="http://schemas.microsoft.com/office/drawing/2014/main" id="{FA10ACE0-F3CD-C8AE-23FD-8B791FEEE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5865" y="2210879"/>
            <a:ext cx="5942013" cy="334325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extLst>
              <a:ext uri="{FF2B5EF4-FFF2-40B4-BE49-F238E27FC236}">
                <a16:creationId xmlns:a16="http://schemas.microsoft.com/office/drawing/2014/main" id="{DB3E8E0A-C195-66F4-8C6E-EA9A5AB49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10250650"/>
      </p:ext>
    </p:extLst>
  </p:cSld>
  <p:clrMapOvr>
    <a:masterClrMapping/>
  </p:clrMapOvr>
  <mc:AlternateContent xmlns:mc="http://schemas.openxmlformats.org/markup-compatibility/2006" xmlns:p14="http://schemas.microsoft.com/office/powerpoint/2010/main">
    <mc:Choice Requires="p14">
      <p:transition spd="slow" p14:dur="2000" advTm="56735"/>
    </mc:Choice>
    <mc:Fallback xmlns="">
      <p:transition spd="slow" advTm="5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Office Theme">
  <a:themeElements>
    <a:clrScheme name="Custom 5">
      <a:dk1>
        <a:srgbClr val="000000"/>
      </a:dk1>
      <a:lt1>
        <a:srgbClr val="FFFFFF"/>
      </a:lt1>
      <a:dk2>
        <a:srgbClr val="052342"/>
      </a:dk2>
      <a:lt2>
        <a:srgbClr val="FFFFFF"/>
      </a:lt2>
      <a:accent1>
        <a:srgbClr val="052342"/>
      </a:accent1>
      <a:accent2>
        <a:srgbClr val="000000"/>
      </a:accent2>
      <a:accent3>
        <a:srgbClr val="163A64"/>
      </a:accent3>
      <a:accent4>
        <a:srgbClr val="F7E400"/>
      </a:accent4>
      <a:accent5>
        <a:srgbClr val="F1AD00"/>
      </a:accent5>
      <a:accent6>
        <a:srgbClr val="FEFFFE"/>
      </a:accent6>
      <a:hlink>
        <a:srgbClr val="F1AD00"/>
      </a:hlink>
      <a:folHlink>
        <a:srgbClr val="DBDCD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6A6833E-F328-C14E-BC7C-09DCA09C1BFA}">
  <we:reference id="wa104381063" version="1.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089092-01af-4eab-985f-227f9d7fe4a7">
      <UserInfo>
        <DisplayName>Spector, Jordan</DisplayName>
        <AccountId>89</AccountId>
        <AccountType/>
      </UserInfo>
      <UserInfo>
        <DisplayName>Masters, Michael</DisplayName>
        <AccountId>13</AccountId>
        <AccountType/>
      </UserInfo>
      <UserInfo>
        <DisplayName>Dena Weiss</DisplayName>
        <AccountId>18</AccountId>
        <AccountType/>
      </UserInfo>
      <UserInfo>
        <DisplayName>Horowitz, Doron</DisplayName>
        <AccountId>17</AccountId>
        <AccountType/>
      </UserInfo>
    </SharedWithUsers>
    <TaxCatchAll xmlns="76089092-01af-4eab-985f-227f9d7fe4a7" xsi:nil="true"/>
    <Owner xmlns="7eac008f-dd20-4800-a5a0-050f8f7c56f7">
      <UserInfo>
        <DisplayName/>
        <AccountId xsi:nil="true"/>
        <AccountType/>
      </UserInfo>
    </Owner>
    <lcf76f155ced4ddcb4097134ff3c332f xmlns="7eac008f-dd20-4800-a5a0-050f8f7c56f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7BD2DC9037B14DA8470A74EA2EB5CE" ma:contentTypeVersion="20" ma:contentTypeDescription="Create a new document." ma:contentTypeScope="" ma:versionID="9826cdc04688e4910647be55ae7e31e5">
  <xsd:schema xmlns:xsd="http://www.w3.org/2001/XMLSchema" xmlns:xs="http://www.w3.org/2001/XMLSchema" xmlns:p="http://schemas.microsoft.com/office/2006/metadata/properties" xmlns:ns2="76089092-01af-4eab-985f-227f9d7fe4a7" xmlns:ns3="7eac008f-dd20-4800-a5a0-050f8f7c56f7" targetNamespace="http://schemas.microsoft.com/office/2006/metadata/properties" ma:root="true" ma:fieldsID="b4a81f08859c66de6802ddd23a8744a1" ns2:_="" ns3:_="">
    <xsd:import namespace="76089092-01af-4eab-985f-227f9d7fe4a7"/>
    <xsd:import namespace="7eac008f-dd20-4800-a5a0-050f8f7c56f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Owne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89092-01af-4eab-985f-227f9d7fe4a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fc84f8-b77d-4d4a-b4f8-3d32896495dd}" ma:internalName="TaxCatchAll" ma:showField="CatchAllData" ma:web="76089092-01af-4eab-985f-227f9d7fe4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eac008f-dd20-4800-a5a0-050f8f7c56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abf45b-1a31-4bf8-a200-0e17a4ed9b32" ma:termSetId="09814cd3-568e-fe90-9814-8d621ff8fb84" ma:anchorId="fba54fb3-c3e1-fe81-a776-ca4b69148c4d" ma:open="true" ma:isKeyword="false">
      <xsd:complexType>
        <xsd:sequence>
          <xsd:element ref="pc:Terms" minOccurs="0" maxOccurs="1"/>
        </xsd:sequence>
      </xsd:complexType>
    </xsd:element>
    <xsd:element name="Owner" ma:index="24"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3D1B-C82F-40E7-8E3B-F2CE9335284E}">
  <ds:schemaRefs>
    <ds:schemaRef ds:uri="http://www.w3.org/XML/1998/namespace"/>
    <ds:schemaRef ds:uri="http://schemas.microsoft.com/office/2006/metadata/properties"/>
    <ds:schemaRef ds:uri="http://schemas.microsoft.com/office/2006/documentManagement/types"/>
    <ds:schemaRef ds:uri="http://purl.org/dc/elements/1.1/"/>
    <ds:schemaRef ds:uri="http://purl.org/dc/dcmitype/"/>
    <ds:schemaRef ds:uri="7eac008f-dd20-4800-a5a0-050f8f7c56f7"/>
    <ds:schemaRef ds:uri="76089092-01af-4eab-985f-227f9d7fe4a7"/>
    <ds:schemaRef ds:uri="http://purl.org/dc/term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F445ABA7-CD18-4016-9C2C-A2FF0978C560}">
  <ds:schemaRefs>
    <ds:schemaRef ds:uri="http://schemas.microsoft.com/sharepoint/v3/contenttype/forms"/>
  </ds:schemaRefs>
</ds:datastoreItem>
</file>

<file path=customXml/itemProps3.xml><?xml version="1.0" encoding="utf-8"?>
<ds:datastoreItem xmlns:ds="http://schemas.openxmlformats.org/officeDocument/2006/customXml" ds:itemID="{35868DDC-A654-424C-9625-BA5C672DB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89092-01af-4eab-985f-227f9d7fe4a7"/>
    <ds:schemaRef ds:uri="7eac008f-dd20-4800-a5a0-050f8f7c56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21770</TotalTime>
  <Words>1746</Words>
  <Application>Microsoft Macintosh PowerPoint</Application>
  <PresentationFormat>Widescreen</PresentationFormat>
  <Paragraphs>154</Paragraphs>
  <Slides>13</Slides>
  <Notes>13</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Calibri</vt:lpstr>
      <vt:lpstr>Franklin Gothic Medium</vt:lpstr>
      <vt:lpstr>Trajan Pro</vt:lpstr>
      <vt:lpstr>Arial Black</vt:lpstr>
      <vt:lpstr>Trajan Pro 3</vt:lpstr>
      <vt:lpstr>mayo-sans</vt:lpstr>
      <vt:lpstr>Franklin Gothic Book</vt:lpstr>
      <vt:lpstr>Arial</vt:lpstr>
      <vt:lpstr>Times New Roman</vt:lpstr>
      <vt:lpstr>Google Sans</vt:lpstr>
      <vt:lpstr>Trajan Pro 3 Semibold</vt:lpstr>
      <vt:lpstr>Office Theme</vt:lpstr>
      <vt:lpstr>10-Minute Weather Safety Series</vt:lpstr>
      <vt:lpstr>Extreme Heat</vt:lpstr>
      <vt:lpstr>What is a . . . ?</vt:lpstr>
      <vt:lpstr>Heat Exhaustion vs. Heat Stroke</vt:lpstr>
      <vt:lpstr>Heat Index</vt:lpstr>
      <vt:lpstr>Heat Waves</vt:lpstr>
      <vt:lpstr>Heat Safety</vt:lpstr>
      <vt:lpstr>Functional Needs Populations</vt:lpstr>
      <vt:lpstr>Camp Safety</vt:lpstr>
      <vt:lpstr>Cars: Where’s Baby?</vt:lpstr>
      <vt:lpstr>Pet Safety</vt:lpstr>
      <vt:lpstr>Exercise Safety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CENTERED TITLE</dc:title>
  <dc:creator>Scott Barbey</dc:creator>
  <cp:lastModifiedBy>Abigail Miller</cp:lastModifiedBy>
  <cp:revision>7</cp:revision>
  <cp:lastPrinted>2019-05-23T18:41:55Z</cp:lastPrinted>
  <dcterms:created xsi:type="dcterms:W3CDTF">2018-04-12T22:53:23Z</dcterms:created>
  <dcterms:modified xsi:type="dcterms:W3CDTF">2025-06-26T20:37:45Z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0x010100247BD2DC9037B14DA8470A74EA2EB5CE</vt:lpwstr>
  </property>
  <property fmtid="{D5CDD505-2E9C-101B-9397-08002B2CF9AE}" pid="3" name="MediaServiceImageTags">
    <vt:lpwstr/>
  </property>
</Properties>
</file>